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93479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301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51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9C0DD4-F52F-7347-84F6-9A1B6B57C3B6}" type="datetime1">
              <a:rPr lang="fr-CH"/>
              <a:pPr>
                <a:defRPr/>
              </a:pPr>
              <a:t>7/26/18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4DB0F0-A885-D842-9F97-B88CF498B3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28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C975AB-27E3-A64D-A85E-831BE1E2A935}" type="datetime1">
              <a:rPr lang="fr-CH"/>
              <a:pPr>
                <a:defRPr/>
              </a:pPr>
              <a:t>7/26/18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6D628C-8795-0C4E-BF93-7DB7BEAA34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709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596368" y="3188776"/>
            <a:ext cx="8229600" cy="1169551"/>
          </a:xfrm>
        </p:spPr>
        <p:txBody>
          <a:bodyPr anchor="t">
            <a:spAutoFit/>
          </a:bodyPr>
          <a:lstStyle>
            <a:lvl1pPr algn="l">
              <a:defRPr sz="3500" b="1" cap="all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Your title</a:t>
            </a:r>
            <a:br>
              <a:rPr lang="fr-CH" dirty="0" smtClean="0"/>
            </a:br>
            <a:r>
              <a:rPr lang="fr-CH" dirty="0" smtClean="0"/>
              <a:t>here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349629" y="5791200"/>
            <a:ext cx="5078413" cy="365125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8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34261" y="850259"/>
            <a:ext cx="7211567" cy="353943"/>
          </a:xfrm>
          <a:prstGeom prst="rect">
            <a:avLst/>
          </a:prstGeom>
        </p:spPr>
        <p:txBody>
          <a:bodyPr tIns="0" bIns="0" rtlCol="0" anchor="t">
            <a:spAutoFit/>
          </a:bodyPr>
          <a:lstStyle>
            <a:lvl1pPr algn="l">
              <a:defRPr sz="2300" b="1" cap="all" baseline="0">
                <a:solidFill>
                  <a:schemeClr val="bg1"/>
                </a:solidFill>
              </a:defRPr>
            </a:lvl1pPr>
          </a:lstStyle>
          <a:p>
            <a:r>
              <a:rPr lang="fr-CH" dirty="0" smtClean="0"/>
              <a:t>Your title here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0" hasCustomPrompt="1"/>
          </p:nvPr>
        </p:nvSpPr>
        <p:spPr>
          <a:xfrm>
            <a:off x="634258" y="1219343"/>
            <a:ext cx="7211534" cy="369332"/>
          </a:xfrm>
        </p:spPr>
        <p:txBody>
          <a:bodyPr>
            <a:spAutoFit/>
          </a:bodyPr>
          <a:lstStyle>
            <a:lvl1pPr marL="0" indent="0">
              <a:buNone/>
              <a:defRPr sz="18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fr-CH" dirty="0" smtClean="0"/>
              <a:t>Your subtitle here if needed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1" hasCustomPrompt="1"/>
          </p:nvPr>
        </p:nvSpPr>
        <p:spPr>
          <a:xfrm>
            <a:off x="634261" y="2027239"/>
            <a:ext cx="7794315" cy="4000500"/>
          </a:xfrm>
        </p:spPr>
        <p:txBody>
          <a:bodyPr lIns="108000" tIns="0" rIns="108000" bIns="0">
            <a:normAutofit/>
          </a:bodyPr>
          <a:lstStyle>
            <a:lvl1pPr marL="0" indent="0">
              <a:lnSpc>
                <a:spcPct val="150000"/>
              </a:lnSpc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 dirty="0" smtClean="0"/>
              <a:t>Your text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3201988" y="6356352"/>
            <a:ext cx="5078412" cy="365125"/>
          </a:xfrm>
        </p:spPr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202617" y="6356352"/>
            <a:ext cx="484187" cy="365125"/>
          </a:xfrm>
        </p:spPr>
        <p:txBody>
          <a:bodyPr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469B9-CB18-864C-95F8-5B1F4CA91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5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34261" y="850260"/>
            <a:ext cx="7211567" cy="612409"/>
          </a:xfrm>
          <a:prstGeom prst="rect">
            <a:avLst/>
          </a:prstGeom>
        </p:spPr>
        <p:txBody>
          <a:bodyPr vert="horz" lIns="91440" tIns="0" rIns="91440" bIns="0" rtlCol="0" anchor="t" anchorCtr="0">
            <a:normAutofit/>
          </a:bodyPr>
          <a:lstStyle>
            <a:lvl1pPr algn="l">
              <a:defRPr sz="2300" b="1" cap="all" baseline="0">
                <a:solidFill>
                  <a:srgbClr val="FFFFFE"/>
                </a:solidFill>
              </a:defRPr>
            </a:lvl1pPr>
          </a:lstStyle>
          <a:p>
            <a:r>
              <a:rPr lang="fr-CH" dirty="0" smtClean="0"/>
              <a:t>YOUR TITLE HERE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0" hasCustomPrompt="1"/>
          </p:nvPr>
        </p:nvSpPr>
        <p:spPr>
          <a:xfrm>
            <a:off x="634258" y="1219343"/>
            <a:ext cx="7211534" cy="39965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FFFFFE"/>
                </a:solidFill>
              </a:defRPr>
            </a:lvl1pPr>
          </a:lstStyle>
          <a:p>
            <a:pPr lvl="0"/>
            <a:r>
              <a:rPr lang="fr-CH" dirty="0" smtClean="0"/>
              <a:t>YOUR SUBTITLE HERE IF NEEDED</a:t>
            </a:r>
            <a:endParaRPr 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1" hasCustomPrompt="1"/>
          </p:nvPr>
        </p:nvSpPr>
        <p:spPr>
          <a:xfrm>
            <a:off x="634258" y="2027239"/>
            <a:ext cx="3798840" cy="4000500"/>
          </a:xfrm>
        </p:spPr>
        <p:txBody>
          <a:bodyPr lIns="108000" tIns="0" rIns="108000" bIns="0">
            <a:noAutofit/>
          </a:bodyPr>
          <a:lstStyle>
            <a:lvl1pPr marL="0" indent="0">
              <a:lnSpc>
                <a:spcPct val="150000"/>
              </a:lnSpc>
              <a:buNone/>
              <a:defRPr sz="1300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content 1</a:t>
            </a:r>
            <a:endParaRPr lang="fr-FR" dirty="0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02482" y="6356352"/>
            <a:ext cx="5078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E"/>
                </a:solidFill>
              </a:defRPr>
            </a:lvl1pPr>
          </a:lstStyle>
          <a:p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2418" y="6356352"/>
            <a:ext cx="484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E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Espace réservé du contenu 25"/>
          <p:cNvSpPr>
            <a:spLocks noGrp="1"/>
          </p:cNvSpPr>
          <p:nvPr>
            <p:ph sz="quarter" idx="12" hasCustomPrompt="1"/>
          </p:nvPr>
        </p:nvSpPr>
        <p:spPr>
          <a:xfrm>
            <a:off x="4680039" y="2027239"/>
            <a:ext cx="3812325" cy="4000500"/>
          </a:xfrm>
        </p:spPr>
        <p:txBody>
          <a:bodyPr lIns="108000" tIns="0" rIns="108000" bIns="0">
            <a:noAutofit/>
          </a:bodyPr>
          <a:lstStyle>
            <a:lvl1pPr marL="0" indent="0">
              <a:lnSpc>
                <a:spcPct val="150000"/>
              </a:lnSpc>
              <a:buNone/>
              <a:defRPr sz="1300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fr-FR" dirty="0" err="1" smtClean="0"/>
              <a:t>Text</a:t>
            </a:r>
            <a:r>
              <a:rPr lang="fr-FR" dirty="0" smtClean="0"/>
              <a:t> content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3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dirty="0" smtClean="0"/>
              <a:t>CERN seminar | 12-Jun-2018 | Kai </a:t>
            </a:r>
            <a:r>
              <a:rPr lang="en-US" dirty="0" err="1" smtClean="0"/>
              <a:t>Schweda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1pPr>
          </a:lstStyle>
          <a:p>
            <a:pPr>
              <a:defRPr/>
            </a:pPr>
            <a:fld id="{3882C553-BF4A-304A-86EA-7CB01FCC36A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/ 29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4" r:id="rId1"/>
    <p:sldLayoutId id="2147493485" r:id="rId2"/>
    <p:sldLayoutId id="2147493494" r:id="rId3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/>
          <a:ea typeface="ＭＳ Ｐゴシック" charset="0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Verdana"/>
          <a:ea typeface="ＭＳ Ｐゴシック" charset="0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Verdana"/>
          <a:ea typeface="ＭＳ Ｐゴシック" charset="0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Verdana"/>
          <a:ea typeface="ＭＳ Ｐゴシック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Verdana"/>
          <a:ea typeface="ＭＳ Ｐゴシック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41757"/>
            <a:ext cx="8029575" cy="1470025"/>
          </a:xfrm>
        </p:spPr>
        <p:txBody>
          <a:bodyPr rtlCol="0">
            <a:noAutofit/>
          </a:bodyPr>
          <a:lstStyle/>
          <a:p>
            <a:r>
              <a:rPr lang="en-US" sz="2800" dirty="0" smtClean="0">
                <a:ea typeface="+mj-ea"/>
                <a:cs typeface="+mj-cs"/>
              </a:rPr>
              <a:t>Expected TPC performance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in 2018 </a:t>
            </a:r>
            <a:r>
              <a:rPr lang="en-US" sz="2800" dirty="0" err="1" smtClean="0">
                <a:ea typeface="+mj-ea"/>
                <a:cs typeface="+mj-cs"/>
              </a:rPr>
              <a:t>pb-pb</a:t>
            </a:r>
            <a:r>
              <a:rPr lang="en-US" sz="2800" dirty="0" smtClean="0">
                <a:ea typeface="+mj-ea"/>
                <a:cs typeface="+mj-cs"/>
              </a:rPr>
              <a:t> collisions</a:t>
            </a:r>
            <a:br>
              <a:rPr lang="en-US" sz="2800" dirty="0" smtClean="0">
                <a:ea typeface="+mj-ea"/>
                <a:cs typeface="+mj-cs"/>
              </a:rPr>
            </a:br>
            <a:r>
              <a:rPr lang="en-US" sz="2800" dirty="0" smtClean="0">
                <a:ea typeface="+mj-ea"/>
                <a:cs typeface="+mj-cs"/>
              </a:rPr>
              <a:t>at high rates</a:t>
            </a:r>
            <a:endParaRPr lang="fr-FR" sz="2800" dirty="0">
              <a:ea typeface="+mj-ea"/>
              <a:cs typeface="+mj-cs"/>
            </a:endParaRPr>
          </a:p>
        </p:txBody>
      </p:sp>
      <p:sp>
        <p:nvSpPr>
          <p:cNvPr id="409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CERN seminar | 12-Jun-2018 | Kai Schweda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1153" y="4463895"/>
            <a:ext cx="6863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Kai </a:t>
            </a:r>
            <a:r>
              <a:rPr lang="en-US" dirty="0" err="1" smtClean="0">
                <a:solidFill>
                  <a:schemeClr val="bg2"/>
                </a:solidFill>
              </a:rPr>
              <a:t>Schweda</a:t>
            </a:r>
            <a:r>
              <a:rPr lang="en-US" dirty="0" smtClean="0">
                <a:solidFill>
                  <a:schemeClr val="bg2"/>
                </a:solidFill>
              </a:rPr>
              <a:t>, GSI Darmstadt, for the ALICE TPC group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5206" y="1644274"/>
            <a:ext cx="8658794" cy="4712077"/>
          </a:xfrm>
        </p:spPr>
        <p:txBody>
          <a:bodyPr/>
          <a:lstStyle/>
          <a:p>
            <a:r>
              <a:rPr lang="en-US" sz="1700" b="1" dirty="0" smtClean="0"/>
              <a:t>Readout </a:t>
            </a:r>
            <a:r>
              <a:rPr lang="en-US" sz="1700" b="1" dirty="0"/>
              <a:t>rate </a:t>
            </a:r>
            <a:r>
              <a:rPr lang="en-US" sz="1700" dirty="0"/>
              <a:t>(central triggers)</a:t>
            </a:r>
            <a:br>
              <a:rPr lang="en-US" sz="1700" dirty="0"/>
            </a:br>
            <a:r>
              <a:rPr lang="en-US" sz="1700" dirty="0"/>
              <a:t>optimum of 375 s</a:t>
            </a:r>
            <a:r>
              <a:rPr lang="en-US" sz="1700" baseline="30000" dirty="0"/>
              <a:t>-1</a:t>
            </a:r>
            <a:r>
              <a:rPr lang="en-US" sz="1700" dirty="0"/>
              <a:t> at 6 kHz, 355 s</a:t>
            </a:r>
            <a:r>
              <a:rPr lang="en-US" sz="1700" baseline="30000" dirty="0"/>
              <a:t>-1</a:t>
            </a:r>
            <a:r>
              <a:rPr lang="en-US" sz="1700" dirty="0"/>
              <a:t> </a:t>
            </a:r>
            <a:r>
              <a:rPr lang="en-US" sz="1700" dirty="0" smtClean="0"/>
              <a:t>at </a:t>
            </a:r>
            <a:r>
              <a:rPr lang="en-US" sz="1700" dirty="0"/>
              <a:t>10.9 kHz </a:t>
            </a:r>
            <a:r>
              <a:rPr lang="en-US" sz="1700" dirty="0" smtClean="0"/>
              <a:t>interaction rate</a:t>
            </a:r>
            <a:endParaRPr lang="en-US" sz="1700" dirty="0"/>
          </a:p>
          <a:p>
            <a:endParaRPr lang="en-US" sz="1700" b="1" dirty="0"/>
          </a:p>
          <a:p>
            <a:r>
              <a:rPr lang="en-US" sz="1700" b="1" dirty="0" smtClean="0"/>
              <a:t>Distortions in IROCs </a:t>
            </a:r>
            <a:r>
              <a:rPr lang="en-US" sz="1700" dirty="0" smtClean="0"/>
              <a:t>(cover electrode potential +180V)</a:t>
            </a:r>
          </a:p>
          <a:p>
            <a:r>
              <a:rPr lang="en-US" sz="1700" dirty="0" err="1" smtClean="0">
                <a:latin typeface="Symbol" charset="2"/>
                <a:cs typeface="Symbol" charset="2"/>
              </a:rPr>
              <a:t>D</a:t>
            </a:r>
            <a:r>
              <a:rPr lang="en-US" sz="1700" dirty="0" err="1" smtClean="0"/>
              <a:t>r</a:t>
            </a:r>
            <a:r>
              <a:rPr lang="en-US" sz="1700" dirty="0" err="1" smtClean="0">
                <a:latin typeface="Symbol" charset="2"/>
                <a:cs typeface="Symbol" charset="2"/>
              </a:rPr>
              <a:t>f</a:t>
            </a:r>
            <a:r>
              <a:rPr lang="en-US" sz="1700" dirty="0" smtClean="0"/>
              <a:t> &lt; 1.0 cm (1.4 cm) at 8 kHz (10.9 kHz) </a:t>
            </a:r>
            <a:r>
              <a:rPr lang="en-US" sz="1700" dirty="0" err="1" smtClean="0"/>
              <a:t>Pb-Pb</a:t>
            </a:r>
            <a:r>
              <a:rPr lang="en-US" sz="1700" dirty="0" smtClean="0"/>
              <a:t> interaction rate</a:t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1700" b="1" dirty="0" smtClean="0"/>
              <a:t>Distortions in OROC C06 </a:t>
            </a:r>
            <a:r>
              <a:rPr lang="en-US" sz="1700" dirty="0" smtClean="0"/>
              <a:t>(two floating gating grid wires, </a:t>
            </a:r>
            <a:r>
              <a:rPr lang="en-US" sz="1700" dirty="0">
                <a:latin typeface="Symbol" charset="2"/>
                <a:cs typeface="Symbol" charset="2"/>
              </a:rPr>
              <a:t>D</a:t>
            </a:r>
            <a:r>
              <a:rPr lang="en-US" sz="1700" dirty="0" smtClean="0"/>
              <a:t>HV = -50 V)</a:t>
            </a:r>
          </a:p>
          <a:p>
            <a:r>
              <a:rPr lang="en-US" sz="1700" dirty="0" err="1">
                <a:latin typeface="Symbol" charset="2"/>
                <a:cs typeface="Symbol" charset="2"/>
              </a:rPr>
              <a:t>D</a:t>
            </a:r>
            <a:r>
              <a:rPr lang="en-US" sz="1700" dirty="0" err="1"/>
              <a:t>r</a:t>
            </a:r>
            <a:r>
              <a:rPr lang="en-US" sz="1700" dirty="0" err="1">
                <a:latin typeface="Symbol" charset="2"/>
                <a:cs typeface="Symbol" charset="2"/>
              </a:rPr>
              <a:t>f</a:t>
            </a:r>
            <a:r>
              <a:rPr lang="en-US" sz="1700" dirty="0"/>
              <a:t> &lt; 4</a:t>
            </a:r>
            <a:r>
              <a:rPr lang="en-US" sz="1700" dirty="0" smtClean="0"/>
              <a:t> </a:t>
            </a:r>
            <a:r>
              <a:rPr lang="en-US" sz="1700" dirty="0"/>
              <a:t>cm </a:t>
            </a:r>
            <a:r>
              <a:rPr lang="en-US" sz="1700" dirty="0" smtClean="0"/>
              <a:t>(</a:t>
            </a:r>
            <a:r>
              <a:rPr lang="en-US" sz="1700" dirty="0"/>
              <a:t>8</a:t>
            </a:r>
            <a:r>
              <a:rPr lang="en-US" sz="1700" dirty="0" smtClean="0"/>
              <a:t> </a:t>
            </a:r>
            <a:r>
              <a:rPr lang="en-US" sz="1700" dirty="0"/>
              <a:t>cm) at 8 kHz (10.9 kHz) </a:t>
            </a:r>
            <a:r>
              <a:rPr lang="en-US" sz="1700" dirty="0" err="1"/>
              <a:t>Pb-Pb</a:t>
            </a:r>
            <a:r>
              <a:rPr lang="en-US" sz="1700" dirty="0"/>
              <a:t> interaction </a:t>
            </a:r>
            <a:r>
              <a:rPr lang="en-US" sz="1700" dirty="0" smtClean="0"/>
              <a:t>rate</a:t>
            </a:r>
            <a:br>
              <a:rPr lang="en-US" sz="1700" dirty="0" smtClean="0"/>
            </a:br>
            <a:endParaRPr lang="en-US" sz="1700" dirty="0" smtClean="0"/>
          </a:p>
          <a:p>
            <a:r>
              <a:rPr lang="en-US" sz="1700" b="1" dirty="0" smtClean="0"/>
              <a:t>Particle identification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PID separation power decreases by 10% from </a:t>
            </a:r>
            <a:r>
              <a:rPr lang="en-US" sz="1700" dirty="0"/>
              <a:t>6 kHz </a:t>
            </a:r>
            <a:r>
              <a:rPr lang="en-US" sz="1700" dirty="0" smtClean="0"/>
              <a:t>to 8 </a:t>
            </a:r>
            <a:r>
              <a:rPr lang="en-US" sz="1700" dirty="0"/>
              <a:t>kHz IR</a:t>
            </a:r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b="1" dirty="0" smtClean="0"/>
          </a:p>
          <a:p>
            <a:endParaRPr lang="en-US" sz="1700" b="1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8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16783" y="1759853"/>
            <a:ext cx="3482076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Multi event buffering (4x)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Maximum readout rate of 375 s</a:t>
            </a:r>
            <a:r>
              <a:rPr lang="en-US" baseline="30000" dirty="0" smtClean="0">
                <a:solidFill>
                  <a:schemeClr val="bg2"/>
                </a:solidFill>
                <a:latin typeface="Verdana"/>
                <a:cs typeface="Verdana"/>
              </a:rPr>
              <a:t>-1</a:t>
            </a: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 at 6 kHz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Decreases linearly</a:t>
            </a:r>
            <a:b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to 355 s</a:t>
            </a:r>
            <a:r>
              <a:rPr lang="en-US" baseline="30000" dirty="0" smtClean="0">
                <a:solidFill>
                  <a:schemeClr val="bg2"/>
                </a:solidFill>
                <a:latin typeface="Verdana"/>
                <a:cs typeface="Verdana"/>
              </a:rPr>
              <a:t>-</a:t>
            </a:r>
            <a:r>
              <a:rPr lang="en-US" baseline="30000" dirty="0">
                <a:solidFill>
                  <a:schemeClr val="bg2"/>
                </a:solidFill>
                <a:latin typeface="Verdana"/>
                <a:cs typeface="Verdana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 at 10.9 kHz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Double rate compared to former RCU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endParaRPr lang="en-US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40469B9-CB18-864C-95F8-5B1F4CA917A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 descr="PbPbEventRate_bigger_lab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0" y="1855438"/>
            <a:ext cx="4768481" cy="32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Distortions in inner rocs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0229" y="1527718"/>
            <a:ext cx="361863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dirty="0" err="1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&lt; 1.0 cm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at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8 kHz </a:t>
            </a:r>
            <a:br>
              <a:rPr lang="en-US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can be well calibrated</a:t>
            </a:r>
            <a:b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back to design 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performance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&lt;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1.4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cm at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10.9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kHz </a:t>
            </a:r>
            <a:br>
              <a:rPr lang="en-US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can be calibrated</a:t>
            </a:r>
            <a:b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fluctuations might play a (small) role</a:t>
            </a:r>
            <a:b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  <a:sym typeface="Wingdings"/>
              </a:rPr>
              <a:t> time-dependent QA</a:t>
            </a:r>
            <a:br>
              <a:rPr lang="en-US" dirty="0" smtClean="0">
                <a:solidFill>
                  <a:srgbClr val="FFFFFE"/>
                </a:solidFill>
                <a:latin typeface="Verdana"/>
                <a:cs typeface="Verdana"/>
                <a:sym typeface="Wingdings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  <a:sym typeface="Wingdings"/>
              </a:rPr>
              <a:t>to filter out events with large fluctuations</a:t>
            </a:r>
            <a:endParaRPr lang="en-US" dirty="0" smtClean="0">
              <a:solidFill>
                <a:srgbClr val="FFFFFE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40469B9-CB18-864C-95F8-5B1F4CA917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figDistortionsLumiScan_q99_IRdepende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84810" y="1163923"/>
            <a:ext cx="3309670" cy="46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7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Distortions in outer roc c06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0229" y="1377513"/>
            <a:ext cx="3618630" cy="547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Verdana"/>
                <a:cs typeface="Verdana"/>
              </a:rPr>
              <a:t>OROC C06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has two floating gating grid wires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rgbClr val="FFFFFE"/>
                </a:solidFill>
                <a:latin typeface="Verdana"/>
                <a:cs typeface="Verdana"/>
              </a:rPr>
              <a:t>a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node </a:t>
            </a:r>
            <a:r>
              <a:rPr lang="en-US" b="1" dirty="0" smtClean="0">
                <a:solidFill>
                  <a:srgbClr val="FFFFFE"/>
                </a:solidFill>
                <a:latin typeface="Verdana"/>
                <a:cs typeface="Verdana"/>
              </a:rPr>
              <a:t>voltage reduced </a:t>
            </a:r>
            <a:r>
              <a:rPr lang="en-US" dirty="0" smtClean="0">
                <a:solidFill>
                  <a:srgbClr val="FFFFFE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FFFE"/>
                </a:solidFill>
              </a:rPr>
              <a:t>HV </a:t>
            </a:r>
            <a:r>
              <a:rPr lang="en-US" dirty="0">
                <a:solidFill>
                  <a:srgbClr val="FFFFFE"/>
                </a:solidFill>
              </a:rPr>
              <a:t>= -50 V</a:t>
            </a:r>
            <a:endParaRPr lang="en-US" dirty="0" smtClean="0">
              <a:solidFill>
                <a:srgbClr val="FFFFFE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4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cm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at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8 kHz </a:t>
            </a:r>
            <a:br>
              <a:rPr lang="en-US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can be calibrated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r</a:t>
            </a:r>
            <a:r>
              <a:rPr lang="en-US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= 8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cm at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10.9 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kHz </a:t>
            </a:r>
            <a:br>
              <a:rPr lang="en-US" dirty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  <a:sym typeface="Wingdings"/>
              </a:rPr>
              <a:t> </a:t>
            </a:r>
            <a:r>
              <a:rPr lang="en-US" b="1" dirty="0" smtClean="0">
                <a:solidFill>
                  <a:srgbClr val="FFFFFE"/>
                </a:solidFill>
                <a:latin typeface="Verdana"/>
                <a:cs typeface="Verdana"/>
                <a:sym typeface="Wingdings"/>
              </a:rPr>
              <a:t>cluster loss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/>
            </a:r>
            <a:b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</a:br>
            <a:r>
              <a:rPr lang="en-US" b="1" dirty="0" smtClean="0">
                <a:solidFill>
                  <a:srgbClr val="FFFFFE"/>
                </a:solidFill>
                <a:latin typeface="Verdana"/>
                <a:cs typeface="Verdana"/>
              </a:rPr>
              <a:t>fluctuations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 play a role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Also: </a:t>
            </a:r>
            <a:r>
              <a:rPr lang="en-US" b="1" dirty="0" smtClean="0">
                <a:solidFill>
                  <a:srgbClr val="FFFFFE"/>
                </a:solidFill>
                <a:latin typeface="Verdana"/>
                <a:cs typeface="Verdana"/>
              </a:rPr>
              <a:t>OROC A05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/>
            </a:r>
            <a:b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at </a:t>
            </a:r>
            <a:r>
              <a:rPr lang="en-US" dirty="0" smtClean="0">
                <a:solidFill>
                  <a:srgbClr val="FFFFFE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FFFFFE"/>
                </a:solidFill>
              </a:rPr>
              <a:t>HV </a:t>
            </a:r>
            <a:r>
              <a:rPr lang="en-US" dirty="0">
                <a:solidFill>
                  <a:srgbClr val="FFFFFE"/>
                </a:solidFill>
              </a:rPr>
              <a:t>= </a:t>
            </a:r>
            <a:r>
              <a:rPr lang="en-US" dirty="0" smtClean="0">
                <a:solidFill>
                  <a:srgbClr val="FFFFFE"/>
                </a:solidFill>
              </a:rPr>
              <a:t>-60 V for 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 </a:t>
            </a:r>
            <a:r>
              <a:rPr lang="en-US" b="1" dirty="0" smtClean="0">
                <a:solidFill>
                  <a:srgbClr val="FFFFFE"/>
                </a:solidFill>
                <a:latin typeface="Verdana"/>
                <a:cs typeface="Verdana"/>
              </a:rPr>
              <a:t>operational stability</a:t>
            </a:r>
            <a:br>
              <a:rPr lang="en-US" b="1" dirty="0" smtClean="0">
                <a:solidFill>
                  <a:srgbClr val="FFFFFE"/>
                </a:solidFill>
                <a:latin typeface="Verdana"/>
                <a:cs typeface="Verdana"/>
              </a:rPr>
            </a:b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40469B9-CB18-864C-95F8-5B1F4CA917A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figDistortionsOROCC06_IRDependen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210" y="1036900"/>
            <a:ext cx="3034029" cy="44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1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CERN seminar | 12-Jun-2018 | Kai Schweda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4639" y="2005643"/>
            <a:ext cx="379615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 / e (LHC15o, </a:t>
            </a:r>
            <a:r>
              <a:rPr lang="en-US" dirty="0" err="1" smtClean="0">
                <a:solidFill>
                  <a:schemeClr val="bg1"/>
                </a:solidFill>
                <a:latin typeface="Verdana"/>
                <a:cs typeface="Verdana"/>
              </a:rPr>
              <a:t>Pb-Pb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)</a:t>
            </a:r>
            <a:b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dE/dx separation power decreases linearly with interaction rate (occupancy)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n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umber of wrongly assigned clusters increases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Decrease is 10%</a:t>
            </a:r>
            <a:b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</a:b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from </a:t>
            </a:r>
            <a:r>
              <a:rPr lang="en-US" dirty="0">
                <a:solidFill>
                  <a:srgbClr val="FFFFFE"/>
                </a:solidFill>
                <a:latin typeface="Verdana"/>
                <a:cs typeface="Verdana"/>
              </a:rPr>
              <a:t>6 kHz to 8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 </a:t>
            </a:r>
            <a:r>
              <a:rPr lang="en-US" dirty="0">
                <a:solidFill>
                  <a:srgbClr val="FFFFFE"/>
                </a:solidFill>
                <a:latin typeface="Verdana"/>
                <a:cs typeface="Verdana"/>
              </a:rPr>
              <a:t>kHz </a:t>
            </a:r>
            <a:r>
              <a:rPr lang="en-US" dirty="0" smtClean="0">
                <a:solidFill>
                  <a:srgbClr val="FFFFFE"/>
                </a:solidFill>
                <a:latin typeface="Verdana"/>
                <a:cs typeface="Verdana"/>
              </a:rPr>
              <a:t> </a:t>
            </a:r>
            <a:endParaRPr lang="en-US" dirty="0">
              <a:solidFill>
                <a:srgbClr val="FFFFFE"/>
              </a:solidFill>
              <a:latin typeface="Verdana"/>
              <a:cs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40469B9-CB18-864C-95F8-5B1F4CA917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 descr="separationToR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7301" r="2795" b="3097"/>
          <a:stretch/>
        </p:blipFill>
        <p:spPr>
          <a:xfrm rot="5400000">
            <a:off x="1350079" y="1336102"/>
            <a:ext cx="3136809" cy="4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v-edr-schweda">
  <a:themeElements>
    <a:clrScheme name="ALICE COLORS 1">
      <a:dk1>
        <a:srgbClr val="141313"/>
      </a:dk1>
      <a:lt1>
        <a:srgbClr val="FFFFFE"/>
      </a:lt1>
      <a:dk2>
        <a:srgbClr val="141313"/>
      </a:dk2>
      <a:lt2>
        <a:srgbClr val="FFFFFE"/>
      </a:lt2>
      <a:accent1>
        <a:srgbClr val="CD0920"/>
      </a:accent1>
      <a:accent2>
        <a:srgbClr val="DE6224"/>
      </a:accent2>
      <a:accent3>
        <a:srgbClr val="AA3639"/>
      </a:accent3>
      <a:accent4>
        <a:srgbClr val="1D262B"/>
      </a:accent4>
      <a:accent5>
        <a:srgbClr val="777877"/>
      </a:accent5>
      <a:accent6>
        <a:srgbClr val="777877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hv-edr-schweda.potx</Template>
  <TotalTime>2078</TotalTime>
  <Words>165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hv-edr-schweda</vt:lpstr>
      <vt:lpstr>Expected TPC performance in 2018 pb-pb collisions at high rates</vt:lpstr>
      <vt:lpstr>Executive Summary</vt:lpstr>
      <vt:lpstr>Readout rate</vt:lpstr>
      <vt:lpstr>Distortions in inner rocs</vt:lpstr>
      <vt:lpstr>Distortions in outer roc c06</vt:lpstr>
      <vt:lpstr>Particle identification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/>
  <cp:keywords/>
  <dc:description/>
  <cp:lastModifiedBy>Office 2004 Test Drive User</cp:lastModifiedBy>
  <cp:revision>420</cp:revision>
  <cp:lastPrinted>2018-06-10T14:08:11Z</cp:lastPrinted>
  <dcterms:created xsi:type="dcterms:W3CDTF">2010-04-12T23:12:02Z</dcterms:created>
  <dcterms:modified xsi:type="dcterms:W3CDTF">2018-07-26T07:52:11Z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