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99FF66"/>
    <a:srgbClr val="00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22FB-97C8-425C-9A7C-A88234F4A90B}" type="datetimeFigureOut">
              <a:rPr lang="de-DE" smtClean="0"/>
              <a:t>26.03.2014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786-6279-492F-B45A-EB5E5C171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3634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22FB-97C8-425C-9A7C-A88234F4A90B}" type="datetimeFigureOut">
              <a:rPr lang="de-DE" smtClean="0"/>
              <a:t>26.03.2014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786-6279-492F-B45A-EB5E5C171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73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22FB-97C8-425C-9A7C-A88234F4A90B}" type="datetimeFigureOut">
              <a:rPr lang="de-DE" smtClean="0"/>
              <a:t>26.03.2014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786-6279-492F-B45A-EB5E5C171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75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22FB-97C8-425C-9A7C-A88234F4A90B}" type="datetimeFigureOut">
              <a:rPr lang="de-DE" smtClean="0"/>
              <a:t>26.03.2014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786-6279-492F-B45A-EB5E5C171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86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22FB-97C8-425C-9A7C-A88234F4A90B}" type="datetimeFigureOut">
              <a:rPr lang="de-DE" smtClean="0"/>
              <a:t>26.03.2014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786-6279-492F-B45A-EB5E5C171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76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22FB-97C8-425C-9A7C-A88234F4A90B}" type="datetimeFigureOut">
              <a:rPr lang="de-DE" smtClean="0"/>
              <a:t>26.03.2014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786-6279-492F-B45A-EB5E5C171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818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22FB-97C8-425C-9A7C-A88234F4A90B}" type="datetimeFigureOut">
              <a:rPr lang="de-DE" smtClean="0"/>
              <a:t>26.03.2014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786-6279-492F-B45A-EB5E5C171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75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22FB-97C8-425C-9A7C-A88234F4A90B}" type="datetimeFigureOut">
              <a:rPr lang="de-DE" smtClean="0"/>
              <a:t>26.03.2014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786-6279-492F-B45A-EB5E5C171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95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22FB-97C8-425C-9A7C-A88234F4A90B}" type="datetimeFigureOut">
              <a:rPr lang="de-DE" smtClean="0"/>
              <a:t>26.03.2014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786-6279-492F-B45A-EB5E5C171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83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22FB-97C8-425C-9A7C-A88234F4A90B}" type="datetimeFigureOut">
              <a:rPr lang="de-DE" smtClean="0"/>
              <a:t>26.03.2014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786-6279-492F-B45A-EB5E5C171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28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22FB-97C8-425C-9A7C-A88234F4A90B}" type="datetimeFigureOut">
              <a:rPr lang="de-DE" smtClean="0"/>
              <a:t>26.03.2014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786-6279-492F-B45A-EB5E5C171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12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F22FB-97C8-425C-9A7C-A88234F4A90B}" type="datetimeFigureOut">
              <a:rPr lang="de-DE" smtClean="0"/>
              <a:t>26.03.2014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B4786-6279-492F-B45A-EB5E5C171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46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hyperlink" Target="http://www.dlr.de/en/desktopdefault.aspx/tabid-73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49160" y="468787"/>
            <a:ext cx="8437211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Experimentiervorschlag Smartphone:   Wurfparabel und Schwerelosigkeit</a:t>
            </a:r>
            <a:endParaRPr lang="de-DE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991516" y="1244906"/>
            <a:ext cx="816349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Bei einem ‚Parabelflug‘ sind die Passagiere während des Flugs schwerelos.</a:t>
            </a:r>
          </a:p>
          <a:p>
            <a:r>
              <a:rPr lang="de-DE" sz="2000" b="1" dirty="0" smtClean="0"/>
              <a:t>Solche Flüge werden z.B. von der DRL mit einem umgebauten Airbus A300 regelmäßig durchgeführt.</a:t>
            </a:r>
          </a:p>
          <a:p>
            <a:endParaRPr lang="de-DE" sz="2000" b="1" dirty="0"/>
          </a:p>
          <a:p>
            <a:r>
              <a:rPr lang="de-DE" sz="2000" b="1" dirty="0" smtClean="0"/>
              <a:t>Die Schwerelosigkeit beim Flug auf  einer Wurfparabel kann dadurch einfach simuliert und gemessen werden, dass ein Smartphone frei geworfen wird</a:t>
            </a:r>
            <a:r>
              <a:rPr lang="de-DE" sz="2000" b="1" baseline="30000" dirty="0" smtClean="0"/>
              <a:t>*)</a:t>
            </a:r>
            <a:r>
              <a:rPr lang="de-DE" sz="2000" b="1" dirty="0" smtClean="0"/>
              <a:t> ohne dass es rotiert und dabei die Beschleunigung gemessen und registriert wird. Die träge Masse des </a:t>
            </a:r>
            <a:r>
              <a:rPr lang="de-DE" sz="2000" b="1" dirty="0"/>
              <a:t>B</a:t>
            </a:r>
            <a:r>
              <a:rPr lang="de-DE" sz="2000" b="1" dirty="0" smtClean="0"/>
              <a:t>eschleunigungssensors spielt dabei die Rolle des Passagiers.</a:t>
            </a:r>
          </a:p>
          <a:p>
            <a:endParaRPr lang="de-DE" sz="2000" b="1" dirty="0"/>
          </a:p>
          <a:p>
            <a:r>
              <a:rPr lang="de-DE" sz="2000" b="1" dirty="0" smtClean="0"/>
              <a:t>Die Auswertung kann dann offline z.B. mit </a:t>
            </a:r>
            <a:r>
              <a:rPr lang="de-DE" sz="2000" b="1" dirty="0" err="1" smtClean="0"/>
              <a:t>Exel</a:t>
            </a:r>
            <a:r>
              <a:rPr lang="de-DE" sz="2000" b="1" dirty="0" smtClean="0"/>
              <a:t> oder Origin erfolgen.</a:t>
            </a:r>
          </a:p>
          <a:p>
            <a:endParaRPr lang="de-DE" sz="2000" b="1" dirty="0" smtClean="0"/>
          </a:p>
          <a:p>
            <a:endParaRPr lang="de-DE" sz="2000" b="1" dirty="0" smtClean="0"/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b="1" baseline="30000" dirty="0" smtClean="0"/>
              <a:t>*)</a:t>
            </a:r>
            <a:r>
              <a:rPr lang="de-DE" b="1" dirty="0" smtClean="0"/>
              <a:t> </a:t>
            </a:r>
            <a:r>
              <a:rPr lang="de-DE" b="1" i="1" dirty="0" smtClean="0"/>
              <a:t>Beim Experimentbeispiel wurde als ‚Landeplatz‘ ein Daunendecke gewählt, damit das Smartphone keinen Schaden nimmt.</a:t>
            </a:r>
            <a:endParaRPr lang="de-DE" b="1" i="1" dirty="0"/>
          </a:p>
        </p:txBody>
      </p:sp>
    </p:spTree>
    <p:extLst>
      <p:ext uri="{BB962C8B-B14F-4D97-AF65-F5344CB8AC3E}">
        <p14:creationId xmlns:p14="http://schemas.microsoft.com/office/powerpoint/2010/main" val="3350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48299" y="705080"/>
            <a:ext cx="723178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Für die Beschleunigungsmessung wurde das werbefreie Android App </a:t>
            </a:r>
          </a:p>
          <a:p>
            <a:r>
              <a:rPr lang="de-DE" dirty="0" smtClean="0"/>
              <a:t> </a:t>
            </a:r>
            <a:r>
              <a:rPr lang="de-DE" dirty="0" err="1" smtClean="0">
                <a:solidFill>
                  <a:srgbClr val="0066FF"/>
                </a:solidFill>
              </a:rPr>
              <a:t>Beschleunigungs_App</a:t>
            </a:r>
            <a:r>
              <a:rPr lang="de-DE" dirty="0" smtClean="0"/>
              <a:t> von  Lamprecht genutzt (ein Gymnasiallehrer</a:t>
            </a:r>
          </a:p>
          <a:p>
            <a:r>
              <a:rPr lang="de-DE" dirty="0" smtClean="0"/>
              <a:t> aus der Umgebung). Dieses zeichnet die Beschleunigungsdaten auf,</a:t>
            </a:r>
          </a:p>
          <a:p>
            <a:r>
              <a:rPr lang="de-DE" dirty="0" smtClean="0"/>
              <a:t> die dann einfach im .</a:t>
            </a:r>
            <a:r>
              <a:rPr lang="de-DE" dirty="0" err="1" smtClean="0"/>
              <a:t>csv</a:t>
            </a:r>
            <a:r>
              <a:rPr lang="de-DE" dirty="0" smtClean="0"/>
              <a:t> Format mit frei wählbarem Dateinamen</a:t>
            </a:r>
          </a:p>
          <a:p>
            <a:r>
              <a:rPr lang="de-DE" dirty="0" smtClean="0"/>
              <a:t> gespeichert werden können oder auch per Email verschickt.</a:t>
            </a:r>
          </a:p>
          <a:p>
            <a:endParaRPr lang="de-DE" dirty="0"/>
          </a:p>
          <a:p>
            <a:r>
              <a:rPr lang="de-DE" dirty="0" smtClean="0"/>
              <a:t>Bei Speicherung auf dem Smartphone werden sie in der Datei </a:t>
            </a:r>
          </a:p>
          <a:p>
            <a:r>
              <a:rPr lang="de-DE" dirty="0" smtClean="0"/>
              <a:t> </a:t>
            </a:r>
            <a:r>
              <a:rPr lang="de-DE" dirty="0" smtClean="0">
                <a:solidFill>
                  <a:srgbClr val="0066FF"/>
                </a:solidFill>
              </a:rPr>
              <a:t>Android/</a:t>
            </a:r>
            <a:r>
              <a:rPr lang="de-DE" dirty="0" err="1" smtClean="0">
                <a:solidFill>
                  <a:srgbClr val="0066FF"/>
                </a:solidFill>
              </a:rPr>
              <a:t>data</a:t>
            </a:r>
            <a:r>
              <a:rPr lang="de-DE" dirty="0" smtClean="0">
                <a:solidFill>
                  <a:srgbClr val="0066FF"/>
                </a:solidFill>
              </a:rPr>
              <a:t>/</a:t>
            </a:r>
            <a:r>
              <a:rPr lang="de-DE" dirty="0" err="1" smtClean="0">
                <a:solidFill>
                  <a:srgbClr val="0066FF"/>
                </a:solidFill>
              </a:rPr>
              <a:t>com.lamprecht.physik</a:t>
            </a:r>
            <a:r>
              <a:rPr lang="de-DE" dirty="0" smtClean="0">
                <a:solidFill>
                  <a:srgbClr val="0066FF"/>
                </a:solidFill>
              </a:rPr>
              <a:t> </a:t>
            </a:r>
            <a:r>
              <a:rPr lang="de-DE" dirty="0" smtClean="0"/>
              <a:t> abgelegt.</a:t>
            </a:r>
          </a:p>
          <a:p>
            <a:endParaRPr lang="de-DE" dirty="0"/>
          </a:p>
          <a:p>
            <a:r>
              <a:rPr lang="de-DE" dirty="0" smtClean="0"/>
              <a:t>Die Zeitschritte sind ab 10 </a:t>
            </a:r>
            <a:r>
              <a:rPr lang="de-DE" dirty="0" err="1" smtClean="0"/>
              <a:t>ms</a:t>
            </a:r>
            <a:r>
              <a:rPr lang="de-DE" dirty="0" smtClean="0"/>
              <a:t> frei wählbar. Ebenso kann die</a:t>
            </a:r>
          </a:p>
          <a:p>
            <a:r>
              <a:rPr lang="de-DE" dirty="0" smtClean="0"/>
              <a:t> konstante Schwerebeschleunigung angezeigt oder nicht angezeigt werden.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584" y="705079"/>
            <a:ext cx="3755609" cy="597021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989" y="4114800"/>
            <a:ext cx="3570601" cy="256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88" y="-161009"/>
            <a:ext cx="9020336" cy="629676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59026" y="569843"/>
            <a:ext cx="40383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Ergebnis eines Wurfs ohne Rotation</a:t>
            </a:r>
          </a:p>
          <a:p>
            <a:endParaRPr lang="de-DE" dirty="0"/>
          </a:p>
          <a:p>
            <a:r>
              <a:rPr lang="de-DE" dirty="0" smtClean="0"/>
              <a:t>Das Smartphone </a:t>
            </a:r>
            <a:r>
              <a:rPr lang="de-DE" dirty="0" err="1" smtClean="0"/>
              <a:t>wurdemit</a:t>
            </a:r>
            <a:r>
              <a:rPr lang="de-DE" dirty="0" smtClean="0"/>
              <a:t> Armschwung </a:t>
            </a:r>
          </a:p>
          <a:p>
            <a:r>
              <a:rPr lang="de-DE" dirty="0" smtClean="0"/>
              <a:t>etwa 1.5 m hoch und 2 m weit geworfen</a:t>
            </a:r>
          </a:p>
          <a:p>
            <a:r>
              <a:rPr lang="de-DE" dirty="0"/>
              <a:t>u</a:t>
            </a:r>
            <a:r>
              <a:rPr lang="de-DE" dirty="0" smtClean="0"/>
              <a:t>nd </a:t>
            </a:r>
            <a:r>
              <a:rPr lang="de-DE" dirty="0" smtClean="0"/>
              <a:t>landete auf einer Daunendecke.</a:t>
            </a:r>
          </a:p>
          <a:p>
            <a:endParaRPr lang="de-DE" dirty="0"/>
          </a:p>
          <a:p>
            <a:r>
              <a:rPr lang="de-DE" dirty="0" smtClean="0"/>
              <a:t>Das Diagramm links wurde mit Origin </a:t>
            </a:r>
          </a:p>
          <a:p>
            <a:r>
              <a:rPr lang="de-DE" dirty="0"/>
              <a:t>e</a:t>
            </a:r>
            <a:r>
              <a:rPr lang="de-DE" dirty="0" smtClean="0"/>
              <a:t>rstellt.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214191" y="6135757"/>
            <a:ext cx="6119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i="1" dirty="0" smtClean="0"/>
              <a:t>Abb.1:  </a:t>
            </a:r>
            <a:r>
              <a:rPr lang="de-DE" sz="2000" b="1" i="1" dirty="0"/>
              <a:t>G</a:t>
            </a:r>
            <a:r>
              <a:rPr lang="de-DE" sz="2000" b="1" i="1" dirty="0" smtClean="0"/>
              <a:t>esamtbeschleunigung a [m/s°2]  gegen die Zeit</a:t>
            </a:r>
            <a:endParaRPr lang="de-DE" sz="2000" b="1" i="1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5208104" y="4558749"/>
            <a:ext cx="1696279" cy="0"/>
          </a:xfrm>
          <a:prstGeom prst="straightConnector1">
            <a:avLst/>
          </a:prstGeom>
          <a:ln w="28575">
            <a:solidFill>
              <a:srgbClr val="00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5327372" y="4638262"/>
            <a:ext cx="17387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FF"/>
                </a:solidFill>
              </a:rPr>
              <a:t>Armaufschwung</a:t>
            </a:r>
            <a:endParaRPr lang="de-DE" b="1" dirty="0">
              <a:solidFill>
                <a:srgbClr val="0066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925342" y="3770245"/>
            <a:ext cx="10173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FF"/>
                </a:solidFill>
              </a:rPr>
              <a:t>gelandet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12035" y="2855845"/>
            <a:ext cx="3962398" cy="3385542"/>
          </a:xfrm>
          <a:prstGeom prst="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Während des freien Flugs ist die </a:t>
            </a:r>
            <a:r>
              <a:rPr lang="de-DE" dirty="0" smtClean="0"/>
              <a:t>gemessene Beschleunigung </a:t>
            </a:r>
            <a:r>
              <a:rPr lang="de-DE" dirty="0" smtClean="0"/>
              <a:t>konstant und nahe </a:t>
            </a:r>
            <a:r>
              <a:rPr lang="de-DE" dirty="0" smtClean="0"/>
              <a:t>Null (~</a:t>
            </a:r>
            <a:r>
              <a:rPr lang="de-DE" dirty="0" smtClean="0"/>
              <a:t>0.2 m/s</a:t>
            </a:r>
            <a:r>
              <a:rPr lang="de-DE" baseline="30000" dirty="0" smtClean="0"/>
              <a:t>2</a:t>
            </a:r>
            <a:r>
              <a:rPr lang="de-DE" dirty="0" smtClean="0"/>
              <a:t>).  In Ruhe zeigt das </a:t>
            </a:r>
            <a:r>
              <a:rPr lang="de-DE" dirty="0" smtClean="0"/>
              <a:t>Smartphone einen </a:t>
            </a:r>
            <a:r>
              <a:rPr lang="de-DE" dirty="0" smtClean="0"/>
              <a:t>Wert </a:t>
            </a:r>
            <a:r>
              <a:rPr lang="de-DE" dirty="0" smtClean="0"/>
              <a:t>von</a:t>
            </a:r>
          </a:p>
          <a:p>
            <a:r>
              <a:rPr lang="de-DE" dirty="0" smtClean="0"/>
              <a:t> </a:t>
            </a:r>
            <a:r>
              <a:rPr lang="de-DE" dirty="0" smtClean="0"/>
              <a:t>g = 10.0 m/s°2 an, das ist </a:t>
            </a:r>
          </a:p>
          <a:p>
            <a:r>
              <a:rPr lang="de-DE" dirty="0"/>
              <a:t>u</a:t>
            </a:r>
            <a:r>
              <a:rPr lang="de-DE" dirty="0" smtClean="0"/>
              <a:t>m 0.2 m/s</a:t>
            </a:r>
            <a:r>
              <a:rPr lang="de-DE" baseline="30000" dirty="0" smtClean="0"/>
              <a:t>2</a:t>
            </a:r>
            <a:r>
              <a:rPr lang="de-DE" dirty="0" smtClean="0"/>
              <a:t> zu hoch! </a:t>
            </a:r>
            <a:endParaRPr lang="de-DE" dirty="0" smtClean="0"/>
          </a:p>
          <a:p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>
                <a:sym typeface="Wingdings" panose="05000000000000000000" pitchFamily="2" charset="2"/>
              </a:rPr>
              <a:t>die </a:t>
            </a:r>
            <a:r>
              <a:rPr lang="de-DE" dirty="0" smtClean="0">
                <a:sym typeface="Wingdings" panose="05000000000000000000" pitchFamily="2" charset="2"/>
              </a:rPr>
              <a:t>Beschleunigungsmessung </a:t>
            </a:r>
            <a:r>
              <a:rPr lang="de-DE" dirty="0" smtClean="0">
                <a:sym typeface="Wingdings" panose="05000000000000000000" pitchFamily="2" charset="2"/>
              </a:rPr>
              <a:t>muss neu kalibriert werden!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 smtClean="0"/>
              <a:t>Mit der Korrektur folgt:</a:t>
            </a:r>
          </a:p>
          <a:p>
            <a:endParaRPr lang="de-DE" sz="1000" dirty="0" smtClean="0"/>
          </a:p>
          <a:p>
            <a:r>
              <a:rPr lang="de-DE" i="1" dirty="0" smtClean="0">
                <a:solidFill>
                  <a:srgbClr val="C00000"/>
                </a:solidFill>
              </a:rPr>
              <a:t> </a:t>
            </a:r>
            <a:r>
              <a:rPr lang="de-DE" sz="2400" b="1" i="1" dirty="0" smtClean="0">
                <a:solidFill>
                  <a:srgbClr val="C00000"/>
                </a:solidFill>
              </a:rPr>
              <a:t>der freie Flug ist schwerelos. </a:t>
            </a:r>
            <a:endParaRPr lang="de-DE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20" y="668286"/>
            <a:ext cx="8309029" cy="580022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4515">
            <a:off x="1777330" y="160777"/>
            <a:ext cx="1476375" cy="3143250"/>
          </a:xfrm>
          <a:prstGeom prst="rect">
            <a:avLst/>
          </a:prstGeom>
        </p:spPr>
      </p:pic>
      <p:sp>
        <p:nvSpPr>
          <p:cNvPr id="7" name="Pfeil nach oben 6"/>
          <p:cNvSpPr/>
          <p:nvPr/>
        </p:nvSpPr>
        <p:spPr>
          <a:xfrm rot="20685084">
            <a:off x="1748586" y="482182"/>
            <a:ext cx="365193" cy="13066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oben 7"/>
          <p:cNvSpPr/>
          <p:nvPr/>
        </p:nvSpPr>
        <p:spPr>
          <a:xfrm rot="9851036">
            <a:off x="2253528" y="2364233"/>
            <a:ext cx="365193" cy="13066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bgerundetes Rechteck 8"/>
          <p:cNvSpPr/>
          <p:nvPr/>
        </p:nvSpPr>
        <p:spPr>
          <a:xfrm rot="20674040">
            <a:off x="2056230" y="2924796"/>
            <a:ext cx="793025" cy="7746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Nach oben gekrümmter Pfeil 9"/>
          <p:cNvSpPr/>
          <p:nvPr/>
        </p:nvSpPr>
        <p:spPr>
          <a:xfrm rot="20418404">
            <a:off x="1564146" y="783785"/>
            <a:ext cx="635365" cy="25617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28810" y="3459296"/>
            <a:ext cx="456676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Beim Wurf wird das Smartphone so geworfen</a:t>
            </a:r>
          </a:p>
          <a:p>
            <a:r>
              <a:rPr lang="de-DE" dirty="0"/>
              <a:t>d</a:t>
            </a:r>
            <a:r>
              <a:rPr lang="de-DE" dirty="0" smtClean="0"/>
              <a:t>ass es um die eingezeichnete stabile Haupt-</a:t>
            </a:r>
          </a:p>
          <a:p>
            <a:r>
              <a:rPr lang="de-DE" dirty="0" smtClean="0"/>
              <a:t>Trägheitsachse durch den Schwerpunkt rotiert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r>
              <a:rPr lang="de-DE" sz="1400" dirty="0" smtClean="0"/>
              <a:t>Hinweis: Nach dem Wurf liegt das Smartphone schief,</a:t>
            </a:r>
          </a:p>
          <a:p>
            <a:r>
              <a:rPr lang="de-DE" sz="1400" dirty="0" smtClean="0"/>
              <a:t>Daher wird </a:t>
            </a:r>
            <a:r>
              <a:rPr lang="de-DE" sz="1400" dirty="0" err="1" smtClean="0"/>
              <a:t>ay</a:t>
            </a:r>
            <a:r>
              <a:rPr lang="de-DE" sz="1400" dirty="0" smtClean="0"/>
              <a:t> nicht Null.</a:t>
            </a:r>
            <a:endParaRPr lang="de-DE" sz="1400" dirty="0" smtClean="0"/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3536414" y="1139526"/>
            <a:ext cx="1244906" cy="3036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4302088" y="793211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y</a:t>
            </a:r>
            <a:endParaRPr lang="de-DE" sz="20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624282" y="5307694"/>
            <a:ext cx="5041252" cy="923330"/>
          </a:xfrm>
          <a:prstGeom prst="rect">
            <a:avLst/>
          </a:prstGeom>
          <a:solidFill>
            <a:srgbClr val="99FF66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Im freien Flug tritt jetzt eine konstante Zentrifugal-</a:t>
            </a:r>
          </a:p>
          <a:p>
            <a:r>
              <a:rPr lang="de-DE" dirty="0" err="1" smtClean="0"/>
              <a:t>beschleunigung</a:t>
            </a:r>
            <a:r>
              <a:rPr lang="de-DE" dirty="0" smtClean="0"/>
              <a:t> auf (rot), die auch in der </a:t>
            </a:r>
            <a:r>
              <a:rPr lang="de-DE" dirty="0"/>
              <a:t>M</a:t>
            </a:r>
            <a:r>
              <a:rPr lang="de-DE" dirty="0" smtClean="0"/>
              <a:t>essung </a:t>
            </a:r>
          </a:p>
          <a:p>
            <a:r>
              <a:rPr lang="de-DE" dirty="0" smtClean="0"/>
              <a:t>von </a:t>
            </a:r>
            <a:r>
              <a:rPr lang="de-DE" dirty="0" err="1" smtClean="0"/>
              <a:t>ay</a:t>
            </a:r>
            <a:r>
              <a:rPr lang="de-DE" dirty="0" smtClean="0"/>
              <a:t> sichtbar ist (schwarz)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87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25200" y="251488"/>
            <a:ext cx="94277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66FF"/>
                </a:solidFill>
              </a:rPr>
              <a:t>Parabelflüge für die Forschung und das </a:t>
            </a:r>
            <a:r>
              <a:rPr lang="de-DE" sz="2400" b="1" dirty="0" err="1" smtClean="0">
                <a:solidFill>
                  <a:srgbClr val="0066FF"/>
                </a:solidFill>
              </a:rPr>
              <a:t>Astronautentraing</a:t>
            </a:r>
            <a:endParaRPr lang="de-DE" sz="2400" b="1" dirty="0" smtClean="0">
              <a:solidFill>
                <a:srgbClr val="0066FF"/>
              </a:solidFill>
            </a:endParaRPr>
          </a:p>
          <a:p>
            <a:endParaRPr lang="de-DE" sz="2400" b="1" dirty="0"/>
          </a:p>
          <a:p>
            <a:r>
              <a:rPr lang="de-DE" sz="2400" b="1" dirty="0" smtClean="0"/>
              <a:t>Das Deutsche Zentrum für Luft und Raumfahrt (DLR) bietet Parabelflüge mit einem umgebauten  Airbus A300 an. Ein Parabelflug erzeugt dabei Schwerelosigkeit für etwa 22 Sekunden.</a:t>
            </a:r>
          </a:p>
          <a:p>
            <a:endParaRPr lang="de-DE" sz="2400" b="1" dirty="0"/>
          </a:p>
          <a:p>
            <a:r>
              <a:rPr lang="de-DE" sz="2400" b="1" dirty="0" smtClean="0">
                <a:hlinkClick r:id="rId4"/>
              </a:rPr>
              <a:t>Seite der DLR zu Parabelflügen</a:t>
            </a:r>
            <a:endParaRPr lang="de-DE" sz="2400" b="1" dirty="0"/>
          </a:p>
        </p:txBody>
      </p:sp>
      <p:pic>
        <p:nvPicPr>
          <p:cNvPr id="3" name="Parabelflüge - Forschung in der Schwerelosigke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545" y="3043072"/>
            <a:ext cx="5505450" cy="31051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72" y="3043072"/>
            <a:ext cx="6042937" cy="28459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58429" y="6002909"/>
            <a:ext cx="452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/>
              <a:t>Abb. : Phasen eines Parabelflugs, links Video!</a:t>
            </a:r>
            <a:endParaRPr lang="de-DE" b="1" i="1" dirty="0"/>
          </a:p>
        </p:txBody>
      </p:sp>
    </p:spTree>
    <p:extLst>
      <p:ext uri="{BB962C8B-B14F-4D97-AF65-F5344CB8AC3E}">
        <p14:creationId xmlns:p14="http://schemas.microsoft.com/office/powerpoint/2010/main" val="379139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Breitbild</PresentationFormat>
  <Paragraphs>58</Paragraphs>
  <Slides>5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Eisele</dc:creator>
  <cp:lastModifiedBy>Eisele</cp:lastModifiedBy>
  <cp:revision>14</cp:revision>
  <dcterms:created xsi:type="dcterms:W3CDTF">2014-03-25T18:31:25Z</dcterms:created>
  <dcterms:modified xsi:type="dcterms:W3CDTF">2014-03-26T13:21:22Z</dcterms:modified>
</cp:coreProperties>
</file>