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22"/>
  </p:notesMasterIdLst>
  <p:sldIdLst>
    <p:sldId id="256" r:id="rId4"/>
    <p:sldId id="257" r:id="rId5"/>
    <p:sldId id="272" r:id="rId6"/>
    <p:sldId id="275" r:id="rId7"/>
    <p:sldId id="283" r:id="rId8"/>
    <p:sldId id="261" r:id="rId9"/>
    <p:sldId id="280" r:id="rId10"/>
    <p:sldId id="265" r:id="rId11"/>
    <p:sldId id="284" r:id="rId12"/>
    <p:sldId id="285" r:id="rId13"/>
    <p:sldId id="286" r:id="rId14"/>
    <p:sldId id="279" r:id="rId15"/>
    <p:sldId id="263" r:id="rId16"/>
    <p:sldId id="289" r:id="rId17"/>
    <p:sldId id="277" r:id="rId18"/>
    <p:sldId id="281" r:id="rId19"/>
    <p:sldId id="282" r:id="rId20"/>
    <p:sldId id="290" r:id="rId21"/>
  </p:sldIdLst>
  <p:sldSz cx="8640763" cy="6480175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500"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500"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500"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500"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500"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sz="1500"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sz="1500"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sz="1500"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sz="1500"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800000"/>
    <a:srgbClr val="9A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71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ea typeface="+mn-ea"/>
              <a:cs typeface="Arial" charset="0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ea typeface="+mn-ea"/>
              <a:cs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ea typeface="+mn-ea"/>
              <a:cs typeface="Arial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7D6C1FC1-7C6A-4AD4-B513-CC88382A31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B766958-5C49-4E0E-9DE4-9E361E0A0B43}" type="slidenum">
              <a:rPr lang="de-DE" smtClean="0">
                <a:ea typeface="Microsoft YaHei" charset="-122"/>
              </a:rPr>
              <a:pPr/>
              <a:t>1</a:t>
            </a:fld>
            <a:endParaRPr lang="de-DE" smtClean="0">
              <a:ea typeface="Microsoft YaHei" charset="-122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281AD3-DD33-400B-992E-7E4606D3F59F}" type="slidenum">
              <a:rPr lang="de-DE" smtClean="0">
                <a:ea typeface="Microsoft YaHei" charset="-122"/>
              </a:rPr>
              <a:pPr/>
              <a:t>10</a:t>
            </a:fld>
            <a:endParaRPr lang="de-DE" smtClean="0">
              <a:ea typeface="Microsoft YaHei" charset="-122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281AD3-DD33-400B-992E-7E4606D3F59F}" type="slidenum">
              <a:rPr lang="de-DE" smtClean="0">
                <a:ea typeface="Microsoft YaHei" charset="-122"/>
              </a:rPr>
              <a:pPr/>
              <a:t>11</a:t>
            </a:fld>
            <a:endParaRPr lang="de-DE" smtClean="0">
              <a:ea typeface="Microsoft YaHei" charset="-122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55329F6-B0F2-4809-9736-4558E949B7E9}" type="slidenum">
              <a:rPr lang="de-DE" smtClean="0">
                <a:ea typeface="Microsoft YaHei" charset="-122"/>
              </a:rPr>
              <a:pPr/>
              <a:t>12</a:t>
            </a:fld>
            <a:endParaRPr lang="de-DE" smtClean="0">
              <a:ea typeface="Microsoft YaHei" charset="-122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9883FEA-43AD-4361-810E-5A30EE4A1E62}" type="slidenum">
              <a:rPr lang="de-DE" smtClean="0">
                <a:ea typeface="Microsoft YaHei" charset="-122"/>
              </a:rPr>
              <a:pPr/>
              <a:t>13</a:t>
            </a:fld>
            <a:endParaRPr lang="de-DE" smtClean="0">
              <a:ea typeface="Microsoft YaHei" charset="-122"/>
            </a:endParaRPr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281AD3-DD33-400B-992E-7E4606D3F59F}" type="slidenum">
              <a:rPr lang="de-DE" smtClean="0">
                <a:ea typeface="Microsoft YaHei" charset="-122"/>
              </a:rPr>
              <a:pPr/>
              <a:t>14</a:t>
            </a:fld>
            <a:endParaRPr lang="de-DE" smtClean="0">
              <a:ea typeface="Microsoft YaHei" charset="-122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029A13F-38D5-43C7-8F5A-0C859CADC53D}" type="slidenum">
              <a:rPr lang="de-DE" smtClean="0">
                <a:ea typeface="Microsoft YaHei" charset="-122"/>
              </a:rPr>
              <a:pPr/>
              <a:t>15</a:t>
            </a:fld>
            <a:endParaRPr lang="de-DE" smtClean="0">
              <a:ea typeface="Microsoft YaHei" charset="-122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62EDDFA-3738-4F09-8519-E2B18BDEF2A1}" type="slidenum">
              <a:rPr lang="de-DE" smtClean="0">
                <a:ea typeface="Microsoft YaHei" charset="-122"/>
              </a:rPr>
              <a:pPr/>
              <a:t>17</a:t>
            </a:fld>
            <a:endParaRPr lang="de-DE" smtClean="0">
              <a:ea typeface="Microsoft YaHei" charset="-122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62EDDFA-3738-4F09-8519-E2B18BDEF2A1}" type="slidenum">
              <a:rPr lang="de-DE" smtClean="0">
                <a:ea typeface="Microsoft YaHei" charset="-122"/>
              </a:rPr>
              <a:pPr/>
              <a:t>18</a:t>
            </a:fld>
            <a:endParaRPr lang="de-DE" smtClean="0">
              <a:ea typeface="Microsoft YaHei" charset="-122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7AD6733-B06E-4181-AA38-7F608C745200}" type="slidenum">
              <a:rPr lang="de-DE" smtClean="0">
                <a:ea typeface="Microsoft YaHei" charset="-122"/>
              </a:rPr>
              <a:pPr/>
              <a:t>2</a:t>
            </a:fld>
            <a:endParaRPr lang="de-DE" smtClean="0">
              <a:ea typeface="Microsoft YaHei" charset="-122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D6C1FC1-7C6A-4AD4-B513-CC88382A31A5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97AACE1-0451-486D-9615-FA52E3FD0380}" type="slidenum">
              <a:rPr lang="de-DE" smtClean="0">
                <a:ea typeface="Microsoft YaHei" charset="-122"/>
              </a:rPr>
              <a:pPr/>
              <a:t>4</a:t>
            </a:fld>
            <a:endParaRPr lang="de-DE" smtClean="0">
              <a:ea typeface="Microsoft YaHei" charset="-122"/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B91524D-5019-4EFE-8EEC-36DECFE218AE}" type="slidenum">
              <a:rPr lang="de-DE" smtClean="0">
                <a:ea typeface="Microsoft YaHei" charset="-122"/>
              </a:rPr>
              <a:pPr/>
              <a:t>5</a:t>
            </a:fld>
            <a:endParaRPr lang="de-DE" smtClean="0">
              <a:ea typeface="Microsoft YaHei" charset="-122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7F09539-0388-416E-A0A7-96FB600A7C4C}" type="slidenum">
              <a:rPr lang="de-DE" smtClean="0">
                <a:ea typeface="Microsoft YaHei" charset="-122"/>
              </a:rPr>
              <a:pPr/>
              <a:t>6</a:t>
            </a:fld>
            <a:endParaRPr lang="de-DE" smtClean="0">
              <a:ea typeface="Microsoft YaHei" charset="-122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7F09539-0388-416E-A0A7-96FB600A7C4C}" type="slidenum">
              <a:rPr lang="de-DE" smtClean="0">
                <a:ea typeface="Microsoft YaHei" charset="-122"/>
              </a:rPr>
              <a:pPr/>
              <a:t>7</a:t>
            </a:fld>
            <a:endParaRPr lang="de-DE" smtClean="0">
              <a:ea typeface="Microsoft YaHei" charset="-122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281AD3-DD33-400B-992E-7E4606D3F59F}" type="slidenum">
              <a:rPr lang="de-DE" smtClean="0">
                <a:ea typeface="Microsoft YaHei" charset="-122"/>
              </a:rPr>
              <a:pPr/>
              <a:t>8</a:t>
            </a:fld>
            <a:endParaRPr lang="de-DE" smtClean="0">
              <a:ea typeface="Microsoft YaHei" charset="-122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281AD3-DD33-400B-992E-7E4606D3F59F}" type="slidenum">
              <a:rPr lang="de-DE" smtClean="0">
                <a:ea typeface="Microsoft YaHei" charset="-122"/>
              </a:rPr>
              <a:pPr/>
              <a:t>9</a:t>
            </a:fld>
            <a:endParaRPr lang="de-DE" smtClean="0">
              <a:ea typeface="Microsoft YaHei" charset="-122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7700" y="2012950"/>
            <a:ext cx="7345363" cy="13890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5400" y="3671888"/>
            <a:ext cx="6049963" cy="16557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7882D-E586-4179-897D-C508A14964E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93293-938B-4205-8C4D-CF903AF6131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70638" y="468313"/>
            <a:ext cx="2051050" cy="53990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5900" y="468313"/>
            <a:ext cx="6002338" cy="53990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8A0E9-554B-4124-A9D3-806227AF5E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7700" y="2012950"/>
            <a:ext cx="7345363" cy="13890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5400" y="3671888"/>
            <a:ext cx="6049963" cy="16557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DD2-594F-44F5-81C2-620C7B3EAB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7777163" cy="108108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53772-3840-4B16-BC7C-58D6CBE383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164013"/>
            <a:ext cx="7345363" cy="12874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625" y="2746375"/>
            <a:ext cx="7345363" cy="1417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7A562-6F92-4B5D-99ED-331C2339DF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7777163" cy="108108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763713"/>
            <a:ext cx="40259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94200" y="1763713"/>
            <a:ext cx="4027488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14ED8-F1DB-4901-A48E-42932BEE527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7777163" cy="10810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1800" y="1450975"/>
            <a:ext cx="3817938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1800" y="2055813"/>
            <a:ext cx="3817938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389438" y="1450975"/>
            <a:ext cx="381952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389438" y="2055813"/>
            <a:ext cx="381952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B5B4-6700-4B18-BFE6-EDA5AFE8A4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7777163" cy="108108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FE99B-52C2-4F07-B998-4BCD592F0F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34323-61D2-47CA-82F5-0EE818197A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2843213" cy="109696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78200" y="258763"/>
            <a:ext cx="483076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31800" y="1355725"/>
            <a:ext cx="28432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9620C-1365-41DD-888B-172CD3AE30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6EDDC-E6AE-4B56-A2F1-31C43457AE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3863" y="4535488"/>
            <a:ext cx="5184775" cy="5365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693863" y="579438"/>
            <a:ext cx="51847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93863" y="5072063"/>
            <a:ext cx="51847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145DE-9F51-4415-8152-5C6265EE1B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7777163" cy="108108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8F4C3-085B-4ED9-A60B-D2E0F052E4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70638" y="258763"/>
            <a:ext cx="2051050" cy="5608637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5900" y="258763"/>
            <a:ext cx="6002338" cy="560863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4A6E1-846C-409A-AC9E-5A977F68E9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7700" y="2012950"/>
            <a:ext cx="7345363" cy="13890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5400" y="3671888"/>
            <a:ext cx="6049963" cy="16557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AB402-DAB0-404A-A163-BBB9C93376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45A-7C67-4C7F-9AFB-3D813732D8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164013"/>
            <a:ext cx="7345363" cy="1287462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625" y="2746375"/>
            <a:ext cx="7345363" cy="1417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7E641-545B-4E8D-823A-CAA9D121B3C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763713"/>
            <a:ext cx="40259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94200" y="1763713"/>
            <a:ext cx="4027488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7BE1B-02ED-48C3-921F-D5E30510CA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7777163" cy="10810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1800" y="1450975"/>
            <a:ext cx="3817938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1800" y="2055813"/>
            <a:ext cx="3817938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389438" y="1450975"/>
            <a:ext cx="381952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389438" y="2055813"/>
            <a:ext cx="381952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2BDF9-DEFC-4B6D-9421-6A72804E7E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C567F-A957-46BA-A086-ACE0F194FE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Uni\Semester 6\Projektpraktikum\presentations\heade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Marco Roth / Jan Philip Sindel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1F213-2898-410D-BB47-5DE7924705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164013"/>
            <a:ext cx="7345363" cy="1287462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625" y="2746375"/>
            <a:ext cx="7345363" cy="1417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A0E22-1494-45AA-8342-3CA26F2230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ni\Semester 6\Projektpraktikum\presentations\heade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2843213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78200" y="258763"/>
            <a:ext cx="483076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31800" y="1355725"/>
            <a:ext cx="28432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A776A-5072-4F4C-8AE7-5A05B944BB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ni\Semester 6\Projektpraktikum\presentations\heade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3863" y="4535488"/>
            <a:ext cx="51847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693863" y="579438"/>
            <a:ext cx="51847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93863" y="5072063"/>
            <a:ext cx="51847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AB5F9-DEDB-4A34-ABCC-DCE49546ABE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ni\Semester 6\Projektpraktikum\presentations\heade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7215E-55A5-4D56-8E47-12A381EC27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ni\Semester 6\Projektpraktikum\presentations\heade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70638" y="468313"/>
            <a:ext cx="2051050" cy="53990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5900" y="468313"/>
            <a:ext cx="6002338" cy="53990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90EF2-A52C-41AB-BA1A-3191FE6B45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763713"/>
            <a:ext cx="40259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94200" y="1763713"/>
            <a:ext cx="4027488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7AA98-D7F4-4DD9-81A9-CCB411C60B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7777163" cy="10810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1800" y="1450975"/>
            <a:ext cx="3817938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1800" y="2055813"/>
            <a:ext cx="3817938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389438" y="1450975"/>
            <a:ext cx="381952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389438" y="2055813"/>
            <a:ext cx="381952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F96B1-692C-4FE3-8850-1A4D1C7483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8F333-8852-4A75-96BD-DA6C0D9E6F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12F0F-1293-4ED9-847E-C38EBF5300A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2843213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78200" y="258763"/>
            <a:ext cx="483076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31800" y="1355725"/>
            <a:ext cx="28432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138A9-D470-4A37-8C82-836EB9B5DF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3863" y="4535488"/>
            <a:ext cx="51847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693863" y="579438"/>
            <a:ext cx="51847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93863" y="5072063"/>
            <a:ext cx="51847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0F81D-3824-44E4-A34B-E1083D43D9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77000" y="215900"/>
            <a:ext cx="1727200" cy="909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900" y="468313"/>
            <a:ext cx="6011863" cy="1077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763713"/>
            <a:ext cx="8205788" cy="4103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15900" y="6084888"/>
            <a:ext cx="5470525" cy="177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192838" y="6119813"/>
            <a:ext cx="2228850" cy="1428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D347C95E-547D-4320-A093-B6A88030EC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</p:sldLayoutIdLst>
  <p:hf sldNum="0" hdr="0" dt="0"/>
  <p:txStyles>
    <p:titleStyle>
      <a:lvl1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2pPr>
      <a:lvl3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3pPr>
      <a:lvl4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4pPr>
      <a:lvl5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5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5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5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5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5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763713"/>
            <a:ext cx="8205788" cy="4103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ftr"/>
          </p:nvPr>
        </p:nvSpPr>
        <p:spPr bwMode="auto">
          <a:xfrm>
            <a:off x="215900" y="6084888"/>
            <a:ext cx="5470525" cy="177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defRPr sz="8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192838" y="6119813"/>
            <a:ext cx="2228850" cy="1428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defRPr sz="8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5C7B5B96-6767-4D92-BEB0-D92E9B1182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15900" y="468313"/>
            <a:ext cx="5940425" cy="828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de-DE" sz="2200" b="1">
                <a:solidFill>
                  <a:srgbClr val="000000"/>
                </a:solidFill>
                <a:ea typeface="+mn-ea"/>
              </a:rPr>
              <a:t>Inhaltsverzeichnis</a:t>
            </a:r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77000" y="215900"/>
            <a:ext cx="1727200" cy="906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hf sldNum="0" hdr="0" dt="0"/>
  <p:txStyles>
    <p:titleStyle>
      <a:lvl1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lnSpc>
          <a:spcPts val="2088"/>
        </a:lnSpc>
        <a:spcBef>
          <a:spcPts val="4200"/>
        </a:spcBef>
        <a:spcAft>
          <a:spcPts val="2100"/>
        </a:spcAft>
        <a:buClr>
          <a:srgbClr val="000000"/>
        </a:buClr>
        <a:buSzPct val="100000"/>
        <a:buFont typeface="Times New Roman" pitchFamily="16" charset="0"/>
        <a:buChar char="•"/>
        <a:defRPr sz="15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5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5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5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5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77000" y="215900"/>
            <a:ext cx="1727200" cy="906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900" y="468313"/>
            <a:ext cx="6011863" cy="1077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763713"/>
            <a:ext cx="8205788" cy="4103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215900" y="458788"/>
            <a:ext cx="2662238" cy="366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ts val="2888"/>
              </a:lnSpc>
              <a:buSzPct val="45000"/>
              <a:buFont typeface="Wingdings" charset="2"/>
              <a:buNone/>
              <a:defRPr sz="2200" b="1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de-DE"/>
              <a:t>26.05.14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15900" y="6084888"/>
            <a:ext cx="5470525" cy="177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defRPr sz="8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de-DE"/>
              <a:t>Institut / Titel / Verantwortlicher / Position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192838" y="6084888"/>
            <a:ext cx="2228850" cy="177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defRPr sz="8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CD3F4EE3-6B90-4CAE-A289-4C4B76762E4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2" r:id="rId1"/>
    <p:sldLayoutId id="2147484213" r:id="rId2"/>
    <p:sldLayoutId id="2147484214" r:id="rId3"/>
    <p:sldLayoutId id="2147484215" r:id="rId4"/>
    <p:sldLayoutId id="2147484216" r:id="rId5"/>
    <p:sldLayoutId id="2147484217" r:id="rId6"/>
    <p:sldLayoutId id="2147484218" r:id="rId7"/>
    <p:sldLayoutId id="2147484219" r:id="rId8"/>
    <p:sldLayoutId id="2147484220" r:id="rId9"/>
    <p:sldLayoutId id="2147484221" r:id="rId10"/>
    <p:sldLayoutId id="2147484222" r:id="rId11"/>
  </p:sldLayoutIdLst>
  <p:hf sldNum="0" hdr="0"/>
  <p:txStyles>
    <p:titleStyle>
      <a:lvl1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2pPr>
      <a:lvl3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3pPr>
      <a:lvl4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4pPr>
      <a:lvl5pPr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l" defTabSz="449263" rtl="0" eaLnBrk="0" fontAlgn="base" hangingPunct="0">
        <a:lnSpc>
          <a:spcPts val="28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5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5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5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5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5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lnSpc>
          <a:spcPts val="20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eutschlandradiokultur.de/heisenbergs-traum.984.de.html?dram:article_id=15345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215900" y="458788"/>
            <a:ext cx="26638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200" b="1" dirty="0" smtClean="0">
                <a:solidFill>
                  <a:srgbClr val="000000"/>
                </a:solidFill>
              </a:rPr>
              <a:t>10.7.14</a:t>
            </a:r>
            <a:endParaRPr lang="de-DE" sz="2200" b="1" dirty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6192838" y="6084888"/>
            <a:ext cx="2230437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C01C589-C153-413E-9643-1ABFB78A1D81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215900" y="1763713"/>
            <a:ext cx="8207375" cy="1423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36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3100" b="1">
                <a:solidFill>
                  <a:srgbClr val="000000"/>
                </a:solidFill>
              </a:rPr>
              <a:t>Heisenbergs Weltformel</a:t>
            </a:r>
          </a:p>
          <a:p>
            <a:pPr>
              <a:lnSpc>
                <a:spcPts val="36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3100">
                <a:solidFill>
                  <a:srgbClr val="000000"/>
                </a:solidFill>
              </a:rPr>
              <a:t>Seminarvortrag Irrtümer der Physik</a:t>
            </a: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1293813" y="5699125"/>
            <a:ext cx="6049962" cy="266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9223" name="Picture 8" descr="D:\Uni\Semester 6\IdP\pres\F6_03_Heisenberg_Weltformel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2088" y="2954338"/>
            <a:ext cx="54356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05581" y="1792287"/>
            <a:ext cx="8194675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smtClean="0">
                <a:solidFill>
                  <a:srgbClr val="000000"/>
                </a:solidFill>
              </a:rPr>
              <a:t> Nicht-relativistische Quantentheorie -&gt; </a:t>
            </a:r>
            <a:r>
              <a:rPr lang="de-DE" sz="1200" smtClean="0">
                <a:solidFill>
                  <a:srgbClr val="000000"/>
                </a:solidFill>
              </a:rPr>
              <a:t>endliche </a:t>
            </a:r>
            <a:r>
              <a:rPr lang="de-DE" sz="1200" smtClean="0">
                <a:solidFill>
                  <a:srgbClr val="000000"/>
                </a:solidFill>
              </a:rPr>
              <a:t>Teilchenzahl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smtClean="0">
                <a:solidFill>
                  <a:srgbClr val="000000"/>
                </a:solidFill>
              </a:rPr>
              <a:t> </a:t>
            </a:r>
            <a:r>
              <a:rPr lang="de-DE" sz="1200" smtClean="0">
                <a:solidFill>
                  <a:srgbClr val="000000"/>
                </a:solidFill>
              </a:rPr>
              <a:t>relativistische </a:t>
            </a:r>
            <a:r>
              <a:rPr lang="de-DE" sz="1200" dirty="0" smtClean="0">
                <a:solidFill>
                  <a:srgbClr val="000000"/>
                </a:solidFill>
              </a:rPr>
              <a:t>Dynamik: feste Teilchenzahl nur außerhalb des WW-Bereichs (isoliertes System) -&gt; unendlich viele Freiheitsgrade !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smtClean="0">
                <a:solidFill>
                  <a:srgbClr val="000000"/>
                </a:solidFill>
              </a:rPr>
              <a:t> Teilchenbild untauglich -&gt; lokale Feldoperatoren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smtClean="0">
                <a:solidFill>
                  <a:srgbClr val="000000"/>
                </a:solidFill>
              </a:rPr>
              <a:t> Einstein-Kausalität zur Einschränkung der unendliche Freiheitsgraden 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smtClean="0">
                <a:solidFill>
                  <a:srgbClr val="000000"/>
                </a:solidFill>
              </a:rPr>
              <a:t> nicht-renormiebare </a:t>
            </a:r>
            <a:r>
              <a:rPr lang="de-DE" sz="1200" dirty="0" smtClean="0">
                <a:solidFill>
                  <a:srgbClr val="000000"/>
                </a:solidFill>
              </a:rPr>
              <a:t>Feldtheorie (Störungsentwicklung nach Kopplungskonstanten divergent)  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smtClean="0">
                <a:solidFill>
                  <a:srgbClr val="000000"/>
                </a:solidFill>
              </a:rPr>
              <a:t> Regularisierungverfahren </a:t>
            </a:r>
            <a:r>
              <a:rPr lang="de-DE" sz="1200" dirty="0" smtClean="0">
                <a:solidFill>
                  <a:srgbClr val="000000"/>
                </a:solidFill>
              </a:rPr>
              <a:t>vieldeutig (viele </a:t>
            </a:r>
            <a:r>
              <a:rPr lang="de-DE" sz="1200" dirty="0" err="1" smtClean="0">
                <a:solidFill>
                  <a:srgbClr val="000000"/>
                </a:solidFill>
              </a:rPr>
              <a:t>Regularisierungskonstanten</a:t>
            </a:r>
            <a:r>
              <a:rPr lang="de-DE" sz="1200" dirty="0" smtClean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smtClean="0">
                <a:solidFill>
                  <a:srgbClr val="000000"/>
                </a:solidFill>
              </a:rPr>
              <a:t> „Ausschmieren“ von Singularitäten bei kleinen Abständen (ohne die eigentliche Dynamik zu verlieren)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smtClean="0">
                <a:solidFill>
                  <a:srgbClr val="000000"/>
                </a:solidFill>
              </a:rPr>
              <a:t> Dimensionslose Kopplungskonstanten -&gt;</a:t>
            </a:r>
            <a:r>
              <a:rPr lang="de-DE" sz="1200" dirty="0" err="1" smtClean="0">
                <a:solidFill>
                  <a:srgbClr val="000000"/>
                </a:solidFill>
              </a:rPr>
              <a:t>renormierbare</a:t>
            </a:r>
            <a:r>
              <a:rPr lang="de-DE" sz="1200" dirty="0" smtClean="0">
                <a:solidFill>
                  <a:srgbClr val="000000"/>
                </a:solidFill>
              </a:rPr>
              <a:t> Theorien (</a:t>
            </a:r>
            <a:r>
              <a:rPr lang="de-DE" sz="1200" dirty="0" err="1" smtClean="0">
                <a:solidFill>
                  <a:srgbClr val="000000"/>
                </a:solidFill>
              </a:rPr>
              <a:t>zB</a:t>
            </a:r>
            <a:r>
              <a:rPr lang="de-DE" sz="1200" dirty="0" smtClean="0">
                <a:solidFill>
                  <a:srgbClr val="000000"/>
                </a:solidFill>
              </a:rPr>
              <a:t> QED) 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err="1" smtClean="0">
                <a:solidFill>
                  <a:srgbClr val="000000"/>
                </a:solidFill>
              </a:rPr>
              <a:t>Kopplungkonstante</a:t>
            </a:r>
            <a:r>
              <a:rPr lang="de-DE" sz="1200" dirty="0" smtClean="0">
                <a:solidFill>
                  <a:srgbClr val="000000"/>
                </a:solidFill>
              </a:rPr>
              <a:t> reziproke Länge -&gt;</a:t>
            </a:r>
            <a:r>
              <a:rPr lang="de-DE" sz="1200" dirty="0" err="1" smtClean="0">
                <a:solidFill>
                  <a:srgbClr val="000000"/>
                </a:solidFill>
              </a:rPr>
              <a:t>überrenormierbar</a:t>
            </a:r>
            <a:r>
              <a:rPr lang="de-DE" sz="1200" dirty="0" smtClean="0">
                <a:solidFill>
                  <a:srgbClr val="000000"/>
                </a:solidFill>
              </a:rPr>
              <a:t> (Heisenbergsche Weltformel)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smtClean="0">
                <a:solidFill>
                  <a:srgbClr val="000000"/>
                </a:solidFill>
              </a:rPr>
              <a:t> Ausweg: nicht-kanonische Felder -&gt; erfordert </a:t>
            </a:r>
            <a:r>
              <a:rPr lang="de-DE" sz="1200" dirty="0" err="1" smtClean="0">
                <a:solidFill>
                  <a:srgbClr val="000000"/>
                </a:solidFill>
              </a:rPr>
              <a:t>Skaleninvarianz</a:t>
            </a:r>
            <a:endParaRPr lang="de-DE" sz="1200" dirty="0" smtClean="0">
              <a:solidFill>
                <a:srgbClr val="000000"/>
              </a:solidFill>
            </a:endParaRP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smtClean="0">
                <a:solidFill>
                  <a:srgbClr val="000000"/>
                </a:solidFill>
              </a:rPr>
              <a:t> nicht-kanonische Felder erlauben keine Teilcheninterpretation mehr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smtClean="0">
                <a:solidFill>
                  <a:srgbClr val="000000"/>
                </a:solidFill>
              </a:rPr>
              <a:t> Wahrscheinlichkeitsinterpretation -&gt; Zustände mit negativer Norm („</a:t>
            </a:r>
            <a:r>
              <a:rPr lang="de-DE" sz="1200" dirty="0" err="1" smtClean="0">
                <a:solidFill>
                  <a:srgbClr val="000000"/>
                </a:solidFill>
              </a:rPr>
              <a:t>Ghoststates</a:t>
            </a:r>
            <a:r>
              <a:rPr lang="de-DE" sz="1200" dirty="0" smtClean="0">
                <a:solidFill>
                  <a:srgbClr val="000000"/>
                </a:solidFill>
              </a:rPr>
              <a:t>“) !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smtClean="0">
                <a:solidFill>
                  <a:srgbClr val="000000"/>
                </a:solidFill>
              </a:rPr>
              <a:t> Streumatrix nicht </a:t>
            </a:r>
            <a:r>
              <a:rPr lang="de-DE" sz="1200" dirty="0" err="1" smtClean="0">
                <a:solidFill>
                  <a:srgbClr val="000000"/>
                </a:solidFill>
              </a:rPr>
              <a:t>unitär</a:t>
            </a:r>
            <a:r>
              <a:rPr lang="de-DE" sz="1200" dirty="0" smtClean="0">
                <a:solidFill>
                  <a:srgbClr val="000000"/>
                </a:solidFill>
              </a:rPr>
              <a:t> -&gt; „</a:t>
            </a:r>
            <a:r>
              <a:rPr lang="de-DE" sz="1200" dirty="0" err="1" smtClean="0">
                <a:solidFill>
                  <a:srgbClr val="000000"/>
                </a:solidFill>
              </a:rPr>
              <a:t>Unitarisierung</a:t>
            </a:r>
            <a:r>
              <a:rPr lang="de-DE" sz="1200" dirty="0" smtClean="0">
                <a:solidFill>
                  <a:srgbClr val="000000"/>
                </a:solidFill>
              </a:rPr>
              <a:t>“ notwendig 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smtClean="0">
                <a:solidFill>
                  <a:srgbClr val="000000"/>
                </a:solidFill>
              </a:rPr>
              <a:t> lokale nicht-kanonische Feldtheorie = nicht-lokale kanonische Feldtheorie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dirty="0" smtClean="0">
                <a:solidFill>
                  <a:srgbClr val="000000"/>
                </a:solidFill>
              </a:rPr>
              <a:t> nicht-lokale kanonische Feldtheorie kann Einsteinsche Kausalität verletzen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200" smtClean="0">
                <a:solidFill>
                  <a:srgbClr val="000000"/>
                </a:solidFill>
              </a:rPr>
              <a:t> akausale </a:t>
            </a:r>
            <a:r>
              <a:rPr lang="de-DE" sz="1200" dirty="0" smtClean="0">
                <a:solidFill>
                  <a:srgbClr val="000000"/>
                </a:solidFill>
              </a:rPr>
              <a:t>Effekte vermeiden durch spezielle </a:t>
            </a:r>
            <a:r>
              <a:rPr lang="de-DE" sz="1200" dirty="0" err="1" smtClean="0">
                <a:solidFill>
                  <a:srgbClr val="000000"/>
                </a:solidFill>
              </a:rPr>
              <a:t>Unitarisierungsverfahren</a:t>
            </a:r>
            <a:endParaRPr lang="de-DE" sz="1200" dirty="0" smtClean="0">
              <a:solidFill>
                <a:srgbClr val="000000"/>
              </a:solidFill>
            </a:endParaRP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8C5A16-CB76-42EC-9FA1-7604C1A8572B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 smtClean="0">
                <a:solidFill>
                  <a:srgbClr val="000000"/>
                </a:solidFill>
              </a:rPr>
              <a:t>Mathematische Probleme</a:t>
            </a:r>
            <a:endParaRPr lang="de-DE" sz="2200" b="1" dirty="0">
              <a:solidFill>
                <a:srgbClr val="000000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075BF7A-3515-4FBE-B6D8-886107203FE5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14343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7"/>
          <p:cNvSpPr txBox="1"/>
          <p:nvPr/>
        </p:nvSpPr>
        <p:spPr>
          <a:xfrm>
            <a:off x="205581" y="954087"/>
            <a:ext cx="57733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000000"/>
                </a:solidFill>
              </a:rPr>
              <a:t>Allgemeines Dilemma: </a:t>
            </a:r>
          </a:p>
          <a:p>
            <a:r>
              <a:rPr lang="de-DE" sz="1600" dirty="0" smtClean="0">
                <a:solidFill>
                  <a:srgbClr val="000000"/>
                </a:solidFill>
              </a:rPr>
              <a:t>Näherungsverfahren um konkrete </a:t>
            </a:r>
            <a:r>
              <a:rPr lang="de-DE" sz="1600" dirty="0" err="1" smtClean="0">
                <a:solidFill>
                  <a:srgbClr val="000000"/>
                </a:solidFill>
              </a:rPr>
              <a:t>Meßgrößen</a:t>
            </a:r>
            <a:r>
              <a:rPr lang="de-DE" sz="1600" dirty="0" smtClean="0">
                <a:solidFill>
                  <a:srgbClr val="000000"/>
                </a:solidFill>
              </a:rPr>
              <a:t> zu berechnen?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7606529" y="1454137"/>
            <a:ext cx="71438" cy="7143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5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8C5A16-CB76-42EC-9FA1-7604C1A8572B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205581" y="268287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 smtClean="0">
                <a:solidFill>
                  <a:srgbClr val="000000"/>
                </a:solidFill>
              </a:rPr>
              <a:t>(Fehlende) Symmetrien</a:t>
            </a:r>
          </a:p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 smtClean="0">
                <a:solidFill>
                  <a:schemeClr val="tx1"/>
                </a:solidFill>
              </a:rPr>
              <a:t>der Heisenbergschen Weltformel</a:t>
            </a:r>
            <a:endParaRPr lang="de-DE" sz="2200" b="1" dirty="0">
              <a:solidFill>
                <a:srgbClr val="000000"/>
              </a:solidFill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81782" y="2478087"/>
            <a:ext cx="2438400" cy="251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88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u="sng" dirty="0" smtClean="0">
                <a:solidFill>
                  <a:schemeClr val="tx1"/>
                </a:solidFill>
              </a:rPr>
              <a:t>Vorhandene Symmetrien:</a:t>
            </a:r>
          </a:p>
          <a:p>
            <a:pPr>
              <a:lnSpc>
                <a:spcPts val="2088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1600" dirty="0" smtClean="0">
              <a:solidFill>
                <a:srgbClr val="000000"/>
              </a:solidFill>
            </a:endParaRP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smtClean="0">
                <a:solidFill>
                  <a:srgbClr val="000000"/>
                </a:solidFill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</a:rPr>
              <a:t>Poincarré</a:t>
            </a:r>
            <a:r>
              <a:rPr lang="de-DE" sz="1600" dirty="0" smtClean="0">
                <a:solidFill>
                  <a:srgbClr val="000000"/>
                </a:solidFill>
              </a:rPr>
              <a:t>-Gruppe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smtClean="0">
                <a:solidFill>
                  <a:srgbClr val="000000"/>
                </a:solidFill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</a:rPr>
              <a:t>Isospin</a:t>
            </a:r>
            <a:endParaRPr lang="de-DE" sz="1600" dirty="0" smtClean="0">
              <a:solidFill>
                <a:srgbClr val="000000"/>
              </a:solidFill>
            </a:endParaRP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smtClean="0">
                <a:solidFill>
                  <a:srgbClr val="000000"/>
                </a:solidFill>
              </a:rPr>
              <a:t> Phasentransformation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smtClean="0">
                <a:solidFill>
                  <a:srgbClr val="000000"/>
                </a:solidFill>
              </a:rPr>
              <a:t> Skalentransformation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smtClean="0">
                <a:solidFill>
                  <a:srgbClr val="000000"/>
                </a:solidFill>
              </a:rPr>
              <a:t> PC-Symmetrie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smtClean="0">
                <a:solidFill>
                  <a:srgbClr val="000000"/>
                </a:solidFill>
              </a:rPr>
              <a:t> T-Spiegelung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075BF7A-3515-4FBE-B6D8-886107203FE5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14343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7"/>
          <p:cNvSpPr txBox="1"/>
          <p:nvPr/>
        </p:nvSpPr>
        <p:spPr>
          <a:xfrm>
            <a:off x="434181" y="1335087"/>
            <a:ext cx="82065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Gruppentheoretische Analyse </a:t>
            </a:r>
            <a:r>
              <a:rPr lang="de-DE" dirty="0" smtClean="0">
                <a:solidFill>
                  <a:schemeClr val="tx1"/>
                </a:solidFill>
              </a:rPr>
              <a:t>der </a:t>
            </a:r>
            <a:r>
              <a:rPr lang="de-DE" dirty="0" smtClean="0">
                <a:solidFill>
                  <a:srgbClr val="FF0000"/>
                </a:solidFill>
              </a:rPr>
              <a:t>fundamentalen Symmetrien </a:t>
            </a:r>
            <a:r>
              <a:rPr lang="de-DE" dirty="0" smtClean="0">
                <a:solidFill>
                  <a:schemeClr val="tx1"/>
                </a:solidFill>
              </a:rPr>
              <a:t>der Theorie und ihre Konsequenzen für die </a:t>
            </a:r>
            <a:r>
              <a:rPr lang="de-DE" dirty="0" smtClean="0">
                <a:solidFill>
                  <a:srgbClr val="FF0000"/>
                </a:solidFill>
              </a:rPr>
              <a:t>Eigenschaften</a:t>
            </a:r>
            <a:r>
              <a:rPr lang="de-DE" dirty="0" smtClean="0">
                <a:solidFill>
                  <a:schemeClr val="tx1"/>
                </a:solidFill>
              </a:rPr>
              <a:t> der vorhergesagten </a:t>
            </a:r>
            <a:r>
              <a:rPr lang="de-DE" dirty="0" smtClean="0">
                <a:solidFill>
                  <a:srgbClr val="FF0000"/>
                </a:solidFill>
              </a:rPr>
              <a:t>Elementarteilchen</a:t>
            </a:r>
            <a:r>
              <a:rPr lang="de-DE" dirty="0" smtClean="0">
                <a:solidFill>
                  <a:schemeClr val="tx1"/>
                </a:solidFill>
              </a:rPr>
              <a:t> (Quantenzahlen, Massen, Lebensdauer, Kopplungskonstanten) und </a:t>
            </a:r>
            <a:r>
              <a:rPr lang="de-DE" dirty="0" smtClean="0">
                <a:solidFill>
                  <a:srgbClr val="FF0000"/>
                </a:solidFill>
              </a:rPr>
              <a:t>Erhaltungsgrößen.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710781" y="2478087"/>
            <a:ext cx="3581400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88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u="sng" dirty="0" smtClean="0">
                <a:solidFill>
                  <a:schemeClr val="tx1"/>
                </a:solidFill>
              </a:rPr>
              <a:t>Fehlende Symmetrien:</a:t>
            </a:r>
          </a:p>
          <a:p>
            <a:pPr>
              <a:lnSpc>
                <a:spcPts val="2088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1600" dirty="0" smtClean="0">
              <a:solidFill>
                <a:srgbClr val="000000"/>
              </a:solidFill>
            </a:endParaRP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smtClean="0">
                <a:solidFill>
                  <a:srgbClr val="000000"/>
                </a:solidFill>
              </a:rPr>
              <a:t> getrennte B-, L-, oder µ-Zahl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smtClean="0">
                <a:solidFill>
                  <a:srgbClr val="000000"/>
                </a:solidFill>
              </a:rPr>
              <a:t> Hyperladung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smtClean="0">
                <a:solidFill>
                  <a:srgbClr val="000000"/>
                </a:solidFill>
              </a:rPr>
              <a:t> reine P-Symmetrie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710781" y="4306887"/>
            <a:ext cx="4625182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88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u="sng" dirty="0" smtClean="0">
                <a:solidFill>
                  <a:schemeClr val="tx1"/>
                </a:solidFill>
              </a:rPr>
              <a:t>Nicht streng geltende Symmetrien:</a:t>
            </a:r>
          </a:p>
          <a:p>
            <a:pPr>
              <a:lnSpc>
                <a:spcPts val="2088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1600" dirty="0" smtClean="0">
              <a:solidFill>
                <a:srgbClr val="000000"/>
              </a:solidFill>
            </a:endParaRP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err="1" smtClean="0">
                <a:solidFill>
                  <a:srgbClr val="000000"/>
                </a:solidFill>
              </a:rPr>
              <a:t>Isospin</a:t>
            </a:r>
            <a:r>
              <a:rPr lang="de-DE" sz="1600" dirty="0" smtClean="0">
                <a:solidFill>
                  <a:srgbClr val="000000"/>
                </a:solidFill>
              </a:rPr>
              <a:t>-Erhaltung nur in starker WW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smtClean="0">
                <a:solidFill>
                  <a:srgbClr val="000000"/>
                </a:solidFill>
              </a:rPr>
              <a:t> diskrete Massen erfordern Skalenbrechung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1600" dirty="0" smtClean="0">
                <a:solidFill>
                  <a:srgbClr val="000000"/>
                </a:solidFill>
              </a:rPr>
              <a:t> Superschwache WW erfordert PC-Brechung</a:t>
            </a:r>
          </a:p>
        </p:txBody>
      </p:sp>
      <p:sp>
        <p:nvSpPr>
          <p:cNvPr id="11" name="Abgerundetes Rechteck 10"/>
          <p:cNvSpPr/>
          <p:nvPr/>
        </p:nvSpPr>
        <p:spPr bwMode="auto">
          <a:xfrm>
            <a:off x="2534431" y="5454665"/>
            <a:ext cx="914400" cy="9144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5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8"/>
          <p:cNvSpPr>
            <a:spLocks noChangeArrowheads="1"/>
          </p:cNvSpPr>
          <p:nvPr/>
        </p:nvSpPr>
        <p:spPr bwMode="auto">
          <a:xfrm>
            <a:off x="391291" y="4668847"/>
            <a:ext cx="8002588" cy="500066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de-DE" sz="2000" dirty="0" smtClean="0">
                <a:solidFill>
                  <a:schemeClr val="tx1"/>
                </a:solidFill>
                <a:cs typeface="Arial" charset="0"/>
              </a:rPr>
              <a:t>Heisenberg: „Die Theorie ist fast fertig, es fehlen nur Details“</a:t>
            </a:r>
            <a:endParaRPr lang="de-DE" sz="20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9662882-38E5-4812-ABA9-FAD9BD19D303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>
                <a:solidFill>
                  <a:srgbClr val="000000"/>
                </a:solidFill>
              </a:rPr>
              <a:t>Die Theorie und die Öffentlichkeit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215900" y="1779588"/>
            <a:ext cx="8194675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In Fachkreisen wurde seine Theorie kritisch </a:t>
            </a:r>
            <a:r>
              <a:rPr lang="de-DE" sz="2000" dirty="0" smtClean="0">
                <a:solidFill>
                  <a:srgbClr val="000000"/>
                </a:solidFill>
              </a:rPr>
              <a:t>aufgenommen</a:t>
            </a: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 US-Physiker reagieren abwertend</a:t>
            </a: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 Nachkriegsdeutschland möchte sein Selbstbewusstsein stärken</a:t>
            </a: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smtClean="0">
                <a:solidFill>
                  <a:srgbClr val="000000"/>
                </a:solidFill>
              </a:rPr>
              <a:t>Kritische öffentliche Überprüfung nicht möglich</a:t>
            </a: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 Heisenberg sucht die Öffentlichkeit  massiv</a:t>
            </a: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Unfertige Ergebnisse wurden als Wahrheit </a:t>
            </a:r>
            <a:r>
              <a:rPr lang="de-DE" sz="2000" dirty="0" smtClean="0">
                <a:solidFill>
                  <a:srgbClr val="000000"/>
                </a:solidFill>
              </a:rPr>
              <a:t>übermittelt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7927E56-C557-475D-8558-2643FE3C9717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22535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A2177A2-2EE8-410E-AB50-6980EB2A1D32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>
                <a:solidFill>
                  <a:srgbClr val="000000"/>
                </a:solidFill>
              </a:rPr>
              <a:t>Die Theorie und die Öffentlichkeit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7443BE5-6CEF-41E9-9B50-88891250CF5F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16390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3" descr="D:\Uni\Semester 6\IdP\pres\tizia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8547" y="1168385"/>
            <a:ext cx="5634391" cy="499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8C5A16-CB76-42EC-9FA1-7604C1A8572B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485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 err="1" smtClean="0">
                <a:solidFill>
                  <a:srgbClr val="000000"/>
                </a:solidFill>
              </a:rPr>
              <a:t>Kaluza-Klein-Theorie</a:t>
            </a:r>
            <a:endParaRPr lang="de-DE" sz="2200" b="1" dirty="0">
              <a:solidFill>
                <a:srgbClr val="000000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075BF7A-3515-4FBE-B6D8-886107203FE5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14343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7"/>
          <p:cNvSpPr txBox="1"/>
          <p:nvPr/>
        </p:nvSpPr>
        <p:spPr>
          <a:xfrm>
            <a:off x="205581" y="1411287"/>
            <a:ext cx="8305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 smtClean="0">
                <a:solidFill>
                  <a:srgbClr val="000000"/>
                </a:solidFill>
              </a:rPr>
              <a:t>Versuch der Vereinheitlichung zwischen EM &amp; Gravitation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 smtClean="0">
                <a:solidFill>
                  <a:srgbClr val="000000"/>
                </a:solidFill>
              </a:rPr>
              <a:t>Einführung einer vierten Raumdimension</a:t>
            </a:r>
          </a:p>
          <a:p>
            <a:pPr>
              <a:lnSpc>
                <a:spcPct val="150000"/>
              </a:lnSpc>
            </a:pPr>
            <a:r>
              <a:rPr lang="de-DE" sz="2000" dirty="0" smtClean="0">
                <a:solidFill>
                  <a:srgbClr val="000000"/>
                </a:solidFill>
              </a:rPr>
              <a:t>	-&gt; Gleichungen lassen sich separieren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 smtClean="0">
                <a:solidFill>
                  <a:srgbClr val="000000"/>
                </a:solidFill>
              </a:rPr>
              <a:t> Theorie ist nicht quantisierbar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Stringtheorie</a:t>
            </a:r>
            <a:r>
              <a:rPr lang="de-DE" sz="2000" dirty="0" smtClean="0">
                <a:solidFill>
                  <a:srgbClr val="000000"/>
                </a:solidFill>
              </a:rPr>
              <a:t> benutzt Kaluza-Klein-</a:t>
            </a:r>
            <a:r>
              <a:rPr lang="de-DE" sz="2000" dirty="0" err="1" smtClean="0">
                <a:solidFill>
                  <a:srgbClr val="000000"/>
                </a:solidFill>
              </a:rPr>
              <a:t>Kompaktifizierung</a:t>
            </a: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177109" y="4025905"/>
            <a:ext cx="5357850" cy="107157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de-DE" sz="2000" dirty="0" smtClean="0">
                <a:solidFill>
                  <a:schemeClr val="tx1"/>
                </a:solidFill>
                <a:cs typeface="Arial" charset="0"/>
              </a:rPr>
              <a:t>Einstein: „Kleins Abhandlung ist schön</a:t>
            </a:r>
          </a:p>
          <a:p>
            <a:r>
              <a:rPr lang="de-DE" sz="2000" dirty="0" smtClean="0">
                <a:solidFill>
                  <a:schemeClr val="tx1"/>
                </a:solidFill>
                <a:cs typeface="Arial" charset="0"/>
              </a:rPr>
              <a:t>und eindrucksvoll, aber ich </a:t>
            </a:r>
            <a:r>
              <a:rPr lang="de-DE" sz="2000" dirty="0" err="1" smtClean="0">
                <a:solidFill>
                  <a:schemeClr val="tx1"/>
                </a:solidFill>
                <a:cs typeface="Arial" charset="0"/>
              </a:rPr>
              <a:t>ﬁnde</a:t>
            </a:r>
            <a:r>
              <a:rPr lang="de-DE" sz="200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cs typeface="Arial" charset="0"/>
              </a:rPr>
              <a:t>Kaluzas</a:t>
            </a:r>
            <a:r>
              <a:rPr lang="de-DE" sz="2000" dirty="0" smtClean="0">
                <a:solidFill>
                  <a:schemeClr val="tx1"/>
                </a:solidFill>
                <a:cs typeface="Arial" charset="0"/>
              </a:rPr>
              <a:t> Prinzip gar zu unnatürlich. “</a:t>
            </a:r>
            <a:endParaRPr lang="de-DE" sz="2000" dirty="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0F35DFB-A0BD-42D1-8932-A93CBDF53E49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 smtClean="0">
                <a:solidFill>
                  <a:srgbClr val="000000"/>
                </a:solidFill>
              </a:rPr>
              <a:t>Weitere Versuche der Vereinheitlichung</a:t>
            </a:r>
            <a:endParaRPr lang="de-DE" sz="2200" b="1" dirty="0">
              <a:solidFill>
                <a:srgbClr val="000000"/>
              </a:solidFill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3176588" y="1779588"/>
            <a:ext cx="5464175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Parallelen zwischen Heisenberg und Einstein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Früher wissenschaftlicher &amp; gesellschaftlicher Ruhm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Vernachlässigung </a:t>
            </a:r>
            <a:r>
              <a:rPr lang="de-DE" sz="2000" dirty="0" smtClean="0">
                <a:solidFill>
                  <a:srgbClr val="000000"/>
                </a:solidFill>
              </a:rPr>
              <a:t>des aktuellen Wissensstandes</a:t>
            </a: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ts val="2088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Wissenschaftliche Ausrichtung auf Autorität basierend</a:t>
            </a:r>
          </a:p>
          <a:p>
            <a:pPr>
              <a:lnSpc>
                <a:spcPts val="2088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Diskrepanz zwischen Fachwelt und Öffentlichkeit </a:t>
            </a: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E62E4C5-3696-4A95-BBFA-62E359BF5854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17415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2" descr="D:\Uni\Semester 6\IdP\pres\einstein-at-beach-ju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0525" y="1954213"/>
            <a:ext cx="2360613" cy="323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2891621" y="3883029"/>
            <a:ext cx="5500726" cy="150019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de-DE" sz="2000" dirty="0" smtClean="0">
                <a:solidFill>
                  <a:schemeClr val="tx1"/>
                </a:solidFill>
                <a:cs typeface="Arial" charset="0"/>
              </a:rPr>
              <a:t>Einstein: „Meine innere Stimme sagt mir, die Theorie hat viel zu geben, aber sie bringt uns den Geheimnissen des Alten kaum näher“</a:t>
            </a:r>
            <a:endParaRPr lang="de-DE" sz="2000" dirty="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Standardmodell der Teilchenphysik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63323" y="1763713"/>
            <a:ext cx="3677439" cy="4103687"/>
          </a:xfrm>
        </p:spPr>
        <p:txBody>
          <a:bodyPr/>
          <a:lstStyle/>
          <a:p>
            <a:r>
              <a:rPr lang="de-DE" dirty="0" smtClean="0"/>
              <a:t>19 freie Parameter</a:t>
            </a:r>
          </a:p>
          <a:p>
            <a:r>
              <a:rPr lang="de-DE" dirty="0" smtClean="0"/>
              <a:t>Gravitation nicht berücksichtigt</a:t>
            </a:r>
          </a:p>
          <a:p>
            <a:r>
              <a:rPr lang="de-DE" dirty="0" smtClean="0"/>
              <a:t>Heisenberg war Wegbereiter</a:t>
            </a:r>
          </a:p>
          <a:p>
            <a:r>
              <a:rPr lang="de-DE" dirty="0" smtClean="0"/>
              <a:t>Arbeiten an </a:t>
            </a:r>
            <a:r>
              <a:rPr lang="de-DE" dirty="0" err="1" smtClean="0"/>
              <a:t>Renormalisierung</a:t>
            </a:r>
            <a:r>
              <a:rPr lang="de-DE" dirty="0" smtClean="0"/>
              <a:t> maßgeblich am Erfolg des Standardmodells beteiligt</a:t>
            </a:r>
          </a:p>
        </p:txBody>
      </p:sp>
      <p:pic>
        <p:nvPicPr>
          <p:cNvPr id="1026" name="Picture 2" descr="D:\Uni\Semester 6\IdP\pres\Standard_Model_of_Elementary_Particle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01" y="1597014"/>
            <a:ext cx="4853603" cy="3643338"/>
          </a:xfrm>
          <a:prstGeom prst="rect">
            <a:avLst/>
          </a:prstGeom>
          <a:noFill/>
        </p:spPr>
      </p:pic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7109" y="5368944"/>
            <a:ext cx="657908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891357" y="5311789"/>
            <a:ext cx="6929486" cy="857256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>
              <a:cs typeface="Arial" charset="0"/>
            </a:endParaRPr>
          </a:p>
        </p:txBody>
      </p:sp>
      <p:pic>
        <p:nvPicPr>
          <p:cNvPr id="10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D:\Uni\Semester 6\IdP\pres\sm_lagrangian_UCDavi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39691"/>
            <a:ext cx="5775354" cy="62404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2E692CC-7429-4A0E-899C-CDAF2A73113E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 smtClean="0">
                <a:solidFill>
                  <a:srgbClr val="000000"/>
                </a:solidFill>
              </a:rPr>
              <a:t>Die letzte Antwort?</a:t>
            </a:r>
            <a:endParaRPr lang="de-DE" sz="2200" b="1" dirty="0">
              <a:solidFill>
                <a:srgbClr val="000000"/>
              </a:solidFill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215900" y="1779588"/>
            <a:ext cx="8194675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88"/>
              </a:lnSpc>
              <a:buFont typeface="Wingdings" charset="2"/>
              <a:buNone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907DA53-BF04-4617-A0C7-5F54954D3B6C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20487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Inhaltsplatzhalter 10"/>
          <p:cNvSpPr>
            <a:spLocks noGrp="1"/>
          </p:cNvSpPr>
          <p:nvPr>
            <p:ph idx="1"/>
          </p:nvPr>
        </p:nvSpPr>
        <p:spPr>
          <a:xfrm>
            <a:off x="215900" y="1763714"/>
            <a:ext cx="8205788" cy="2476506"/>
          </a:xfr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§"/>
            </a:pPr>
            <a:r>
              <a:rPr lang="de-DE" sz="2000" dirty="0" smtClean="0"/>
              <a:t>Verschiedene Ansätze für eine einheitliche Theorie: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de-DE" sz="2000" dirty="0" smtClean="0"/>
              <a:t>Supersymmetrie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de-DE" sz="2000" dirty="0" err="1" smtClean="0"/>
              <a:t>Stringtheorie</a:t>
            </a:r>
            <a:endParaRPr lang="de-DE" sz="2000" dirty="0" smtClean="0"/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de-DE" sz="2000" dirty="0" smtClean="0"/>
              <a:t>Emergenz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77109" y="4668847"/>
            <a:ext cx="61264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Falls Gott die Welt geschaffen hat, war seine Hauptsorge sicher nicht,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 sie so zu machen, dass wir sie verstehen können.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034233" y="4597409"/>
            <a:ext cx="6286544" cy="71438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>
              <a:cs typeface="Arial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4248943" y="5740417"/>
            <a:ext cx="428628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5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2E692CC-7429-4A0E-899C-CDAF2A73113E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 smtClean="0">
                <a:solidFill>
                  <a:srgbClr val="000000"/>
                </a:solidFill>
              </a:rPr>
              <a:t>Referenzen</a:t>
            </a:r>
            <a:endParaRPr lang="de-DE" sz="2200" b="1" dirty="0">
              <a:solidFill>
                <a:srgbClr val="000000"/>
              </a:solidFill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215900" y="1779588"/>
            <a:ext cx="8194675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88"/>
              </a:lnSpc>
              <a:buFont typeface="Wingdings" charset="2"/>
              <a:buNone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907DA53-BF04-4617-A0C7-5F54954D3B6C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20487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Inhaltsplatzhalter 10"/>
          <p:cNvSpPr>
            <a:spLocks noGrp="1"/>
          </p:cNvSpPr>
          <p:nvPr>
            <p:ph idx="1"/>
          </p:nvPr>
        </p:nvSpPr>
        <p:spPr>
          <a:xfrm>
            <a:off x="215900" y="1763714"/>
            <a:ext cx="8205788" cy="2476506"/>
          </a:xfr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§"/>
            </a:pPr>
            <a:r>
              <a:rPr lang="de-DE" sz="1400" dirty="0" smtClean="0"/>
              <a:t>H.P. Dürr - Quanten und Felder (</a:t>
            </a:r>
            <a:r>
              <a:rPr lang="de-DE" sz="1400" dirty="0" err="1" smtClean="0"/>
              <a:t>Friedr</a:t>
            </a:r>
            <a:r>
              <a:rPr lang="de-DE" sz="1400" dirty="0" smtClean="0"/>
              <a:t>. Vieweg + Sohn)</a:t>
            </a:r>
          </a:p>
          <a:p>
            <a:pPr>
              <a:lnSpc>
                <a:spcPct val="150000"/>
              </a:lnSpc>
              <a:buFont typeface="Wingdings" charset="2"/>
              <a:buChar char="§"/>
            </a:pPr>
            <a:r>
              <a:rPr lang="de-DE" sz="1400" dirty="0" smtClean="0"/>
              <a:t>W. Heisenberg - Die  Entwicklung  der  einheitlichen  Feldtheorie  der  Elementarteilchen (Naturwissenschaften, 1, 1963)</a:t>
            </a:r>
          </a:p>
          <a:p>
            <a:pPr>
              <a:lnSpc>
                <a:spcPct val="150000"/>
              </a:lnSpc>
              <a:buFont typeface="Wingdings" charset="2"/>
              <a:buChar char="§"/>
            </a:pPr>
            <a:r>
              <a:rPr lang="de-DE" sz="1400" dirty="0" smtClean="0"/>
              <a:t>W. Heisenberg – Physik und Philosophie (Hirzel)</a:t>
            </a:r>
          </a:p>
          <a:p>
            <a:pPr>
              <a:lnSpc>
                <a:spcPct val="150000"/>
              </a:lnSpc>
              <a:buFont typeface="Wingdings" charset="2"/>
              <a:buChar char="§"/>
            </a:pPr>
            <a:r>
              <a:rPr lang="de-DE" sz="1400" dirty="0" smtClean="0"/>
              <a:t>Jukka </a:t>
            </a:r>
            <a:r>
              <a:rPr lang="de-DE" sz="1400" dirty="0" err="1" smtClean="0"/>
              <a:t>Maalampi</a:t>
            </a:r>
            <a:r>
              <a:rPr lang="de-DE" sz="1400" dirty="0" smtClean="0"/>
              <a:t> – Die Weltlinie (Springer)</a:t>
            </a:r>
          </a:p>
          <a:p>
            <a:pPr>
              <a:lnSpc>
                <a:spcPct val="150000"/>
              </a:lnSpc>
              <a:buFont typeface="Wingdings" charset="2"/>
              <a:buChar char="§"/>
            </a:pPr>
            <a:r>
              <a:rPr lang="de-DE" sz="1400" dirty="0" smtClean="0"/>
              <a:t>K. v. </a:t>
            </a:r>
            <a:r>
              <a:rPr lang="de-DE" sz="1400" dirty="0" err="1" smtClean="0"/>
              <a:t>Meyenn</a:t>
            </a:r>
            <a:r>
              <a:rPr lang="de-DE" sz="1400" dirty="0" smtClean="0"/>
              <a:t> - WOLFGANG PAULI Wissenschaftlicher Briefwechsel mit Bohr, Einstein, Heisenberg </a:t>
            </a:r>
            <a:r>
              <a:rPr lang="de-DE" sz="1400" dirty="0" err="1" smtClean="0"/>
              <a:t>u.a.Band</a:t>
            </a:r>
            <a:r>
              <a:rPr lang="de-DE" sz="1400" dirty="0" smtClean="0"/>
              <a:t> IV, Teil IV, A:1957 (Springer)</a:t>
            </a:r>
          </a:p>
          <a:p>
            <a:r>
              <a:rPr lang="de-DE" sz="1400" b="1" dirty="0" smtClean="0"/>
              <a:t>Heisenbergs Traum </a:t>
            </a:r>
            <a:r>
              <a:rPr lang="de-DE" sz="1400" dirty="0" smtClean="0"/>
              <a:t>Die Suche nach der Weltformel </a:t>
            </a:r>
            <a:r>
              <a:rPr lang="de-DE" sz="1400" dirty="0" smtClean="0">
                <a:solidFill>
                  <a:schemeClr val="tx1"/>
                </a:solidFill>
              </a:rPr>
              <a:t>(</a:t>
            </a:r>
            <a:r>
              <a:rPr lang="de-DE" sz="1400" dirty="0" smtClean="0">
                <a:solidFill>
                  <a:schemeClr val="tx1"/>
                </a:solidFill>
                <a:hlinkClick r:id="rId4"/>
              </a:rPr>
              <a:t>http://www.deutschlandradiokultur.de/heisenbergs-traum.984.de.html?dram:article_id=153450</a:t>
            </a:r>
            <a:r>
              <a:rPr lang="de-DE" sz="1400" dirty="0" smtClean="0">
                <a:solidFill>
                  <a:schemeClr val="tx1"/>
                </a:solidFill>
              </a:rPr>
              <a:t>)</a:t>
            </a:r>
          </a:p>
          <a:p>
            <a:pPr>
              <a:buNone/>
            </a:pPr>
            <a:endParaRPr lang="de-DE" sz="1400" dirty="0" smtClean="0"/>
          </a:p>
          <a:p>
            <a:pPr>
              <a:lnSpc>
                <a:spcPct val="150000"/>
              </a:lnSpc>
              <a:buFont typeface="Wingdings" charset="2"/>
              <a:buChar char="§"/>
            </a:pPr>
            <a:endParaRPr lang="de-DE" sz="1400" dirty="0" smtClean="0"/>
          </a:p>
        </p:txBody>
      </p:sp>
      <p:sp>
        <p:nvSpPr>
          <p:cNvPr id="11" name="Rechteck 10"/>
          <p:cNvSpPr/>
          <p:nvPr/>
        </p:nvSpPr>
        <p:spPr bwMode="auto">
          <a:xfrm>
            <a:off x="4248943" y="5740417"/>
            <a:ext cx="428628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5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auto">
          <a:xfrm>
            <a:off x="176213" y="4740275"/>
            <a:ext cx="6430962" cy="714375"/>
          </a:xfrm>
          <a:prstGeom prst="rect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Rechteck 7"/>
          <p:cNvSpPr/>
          <p:nvPr/>
        </p:nvSpPr>
        <p:spPr bwMode="auto">
          <a:xfrm>
            <a:off x="176213" y="3668713"/>
            <a:ext cx="6430962" cy="714375"/>
          </a:xfrm>
          <a:prstGeom prst="rect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chteck 6"/>
          <p:cNvSpPr/>
          <p:nvPr/>
        </p:nvSpPr>
        <p:spPr bwMode="auto">
          <a:xfrm>
            <a:off x="176213" y="2597150"/>
            <a:ext cx="6430962" cy="714375"/>
          </a:xfrm>
          <a:prstGeom prst="rect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76213" y="1525588"/>
            <a:ext cx="6430962" cy="714375"/>
          </a:xfrm>
          <a:prstGeom prst="rect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10247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8509CA0-AB31-42A7-A5B0-11B5E2467363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10248" name="Text Box 3"/>
          <p:cNvSpPr txBox="1">
            <a:spLocks noChangeArrowheads="1"/>
          </p:cNvSpPr>
          <p:nvPr/>
        </p:nvSpPr>
        <p:spPr bwMode="auto">
          <a:xfrm>
            <a:off x="215900" y="1763713"/>
            <a:ext cx="8207375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246063" indent="-246063">
              <a:lnSpc>
                <a:spcPts val="2088"/>
              </a:lnSpc>
              <a:spcBef>
                <a:spcPts val="4200"/>
              </a:spcBef>
              <a:spcAft>
                <a:spcPts val="2100"/>
              </a:spcAft>
              <a:buFont typeface="Times New Roman" pitchFamily="16" charset="0"/>
              <a:buAutoNum type="arabicPeriod"/>
              <a:tabLst>
                <a:tab pos="860425" algn="l"/>
                <a:tab pos="1724025" algn="l"/>
                <a:tab pos="2587625" algn="l"/>
                <a:tab pos="3451225" algn="l"/>
                <a:tab pos="4314825" algn="l"/>
                <a:tab pos="5178425" algn="l"/>
                <a:tab pos="6042025" algn="l"/>
                <a:tab pos="6905625" algn="l"/>
                <a:tab pos="7769225" algn="l"/>
                <a:tab pos="8632825" algn="l"/>
                <a:tab pos="9496425" algn="l"/>
                <a:tab pos="10360025" algn="l"/>
              </a:tabLst>
            </a:pPr>
            <a:r>
              <a:rPr lang="de-DE" sz="2000" b="1" dirty="0"/>
              <a:t>Geschichte der </a:t>
            </a:r>
            <a:r>
              <a:rPr lang="de-DE" sz="2000" b="1" dirty="0" smtClean="0"/>
              <a:t>Quantenmechanik</a:t>
            </a:r>
            <a:endParaRPr lang="de-DE" sz="2000" b="1" dirty="0"/>
          </a:p>
          <a:p>
            <a:pPr marL="246063" indent="-246063">
              <a:lnSpc>
                <a:spcPts val="2088"/>
              </a:lnSpc>
              <a:spcBef>
                <a:spcPts val="4200"/>
              </a:spcBef>
              <a:spcAft>
                <a:spcPts val="2100"/>
              </a:spcAft>
              <a:buFont typeface="Times New Roman" pitchFamily="16" charset="0"/>
              <a:buAutoNum type="arabicPeriod"/>
              <a:tabLst>
                <a:tab pos="860425" algn="l"/>
                <a:tab pos="1724025" algn="l"/>
                <a:tab pos="2587625" algn="l"/>
                <a:tab pos="3451225" algn="l"/>
                <a:tab pos="4314825" algn="l"/>
                <a:tab pos="5178425" algn="l"/>
                <a:tab pos="6042025" algn="l"/>
                <a:tab pos="6905625" algn="l"/>
                <a:tab pos="7769225" algn="l"/>
                <a:tab pos="8632825" algn="l"/>
                <a:tab pos="9496425" algn="l"/>
                <a:tab pos="10360025" algn="l"/>
              </a:tabLst>
            </a:pPr>
            <a:r>
              <a:rPr lang="de-DE" sz="2000" b="1" dirty="0"/>
              <a:t>Die </a:t>
            </a:r>
            <a:r>
              <a:rPr lang="de-DE" sz="2000" b="1" dirty="0" smtClean="0"/>
              <a:t>Weltformel</a:t>
            </a:r>
            <a:endParaRPr lang="en-US" sz="2000" b="1" dirty="0"/>
          </a:p>
          <a:p>
            <a:pPr marL="246063" indent="-246063">
              <a:lnSpc>
                <a:spcPts val="2088"/>
              </a:lnSpc>
              <a:spcBef>
                <a:spcPts val="4200"/>
              </a:spcBef>
              <a:spcAft>
                <a:spcPts val="2100"/>
              </a:spcAft>
              <a:buFont typeface="Times New Roman" pitchFamily="16" charset="0"/>
              <a:buAutoNum type="arabicPeriod"/>
              <a:tabLst>
                <a:tab pos="860425" algn="l"/>
                <a:tab pos="1724025" algn="l"/>
                <a:tab pos="2587625" algn="l"/>
                <a:tab pos="3451225" algn="l"/>
                <a:tab pos="4314825" algn="l"/>
                <a:tab pos="5178425" algn="l"/>
                <a:tab pos="6042025" algn="l"/>
                <a:tab pos="6905625" algn="l"/>
                <a:tab pos="7769225" algn="l"/>
                <a:tab pos="8632825" algn="l"/>
                <a:tab pos="9496425" algn="l"/>
                <a:tab pos="10360025" algn="l"/>
              </a:tabLst>
            </a:pPr>
            <a:r>
              <a:rPr lang="de-DE" sz="2000" b="1" dirty="0"/>
              <a:t>Probleme der einheitlichen Theorie</a:t>
            </a:r>
          </a:p>
          <a:p>
            <a:pPr marL="246063" indent="-246063">
              <a:lnSpc>
                <a:spcPts val="2088"/>
              </a:lnSpc>
              <a:spcBef>
                <a:spcPts val="4200"/>
              </a:spcBef>
              <a:spcAft>
                <a:spcPts val="2100"/>
              </a:spcAft>
              <a:buFont typeface="Times New Roman" pitchFamily="16" charset="0"/>
              <a:buAutoNum type="arabicPeriod"/>
              <a:tabLst>
                <a:tab pos="860425" algn="l"/>
                <a:tab pos="1724025" algn="l"/>
                <a:tab pos="2587625" algn="l"/>
                <a:tab pos="3451225" algn="l"/>
                <a:tab pos="4314825" algn="l"/>
                <a:tab pos="5178425" algn="l"/>
                <a:tab pos="6042025" algn="l"/>
                <a:tab pos="6905625" algn="l"/>
                <a:tab pos="7769225" algn="l"/>
                <a:tab pos="8632825" algn="l"/>
                <a:tab pos="9496425" algn="l"/>
                <a:tab pos="10360025" algn="l"/>
              </a:tabLst>
            </a:pPr>
            <a:r>
              <a:rPr lang="de-DE" sz="2000" b="1" dirty="0" smtClean="0"/>
              <a:t>Weitere Vereinheitlichungsversuche</a:t>
            </a:r>
            <a:endParaRPr lang="de-DE" sz="2000" b="1" dirty="0"/>
          </a:p>
          <a:p>
            <a:pPr marL="1258888" lvl="1" indent="-204788">
              <a:lnSpc>
                <a:spcPts val="2088"/>
              </a:lnSpc>
              <a:tabLst>
                <a:tab pos="860425" algn="l"/>
                <a:tab pos="1724025" algn="l"/>
                <a:tab pos="2587625" algn="l"/>
                <a:tab pos="3451225" algn="l"/>
                <a:tab pos="4314825" algn="l"/>
                <a:tab pos="5178425" algn="l"/>
                <a:tab pos="6042025" algn="l"/>
                <a:tab pos="6905625" algn="l"/>
                <a:tab pos="7769225" algn="l"/>
                <a:tab pos="8632825" algn="l"/>
                <a:tab pos="9496425" algn="l"/>
                <a:tab pos="10360025" algn="l"/>
              </a:tabLst>
            </a:pPr>
            <a:endParaRPr lang="de-DE" dirty="0"/>
          </a:p>
        </p:txBody>
      </p:sp>
      <p:pic>
        <p:nvPicPr>
          <p:cNvPr id="10249" name="Picture 5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hteck 30"/>
          <p:cNvSpPr/>
          <p:nvPr/>
        </p:nvSpPr>
        <p:spPr bwMode="auto">
          <a:xfrm>
            <a:off x="0" y="1168385"/>
            <a:ext cx="8640763" cy="3857652"/>
          </a:xfrm>
          <a:prstGeom prst="rect">
            <a:avLst/>
          </a:prstGeom>
          <a:solidFill>
            <a:srgbClr val="800000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5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Geschichte der Quantenmechanik</a:t>
            </a:r>
          </a:p>
        </p:txBody>
      </p:sp>
      <p:cxnSp>
        <p:nvCxnSpPr>
          <p:cNvPr id="11267" name="Gerade Verbindung mit Pfeil 5"/>
          <p:cNvCxnSpPr>
            <a:cxnSpLocks noChangeShapeType="1"/>
          </p:cNvCxnSpPr>
          <p:nvPr/>
        </p:nvCxnSpPr>
        <p:spPr bwMode="auto">
          <a:xfrm>
            <a:off x="533400" y="4383095"/>
            <a:ext cx="7573963" cy="15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8" name="Gerade Verbindung 10"/>
          <p:cNvCxnSpPr>
            <a:cxnSpLocks noChangeShapeType="1"/>
          </p:cNvCxnSpPr>
          <p:nvPr/>
        </p:nvCxnSpPr>
        <p:spPr bwMode="auto">
          <a:xfrm rot="5400000">
            <a:off x="392112" y="4383095"/>
            <a:ext cx="284163" cy="15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69" name="Gerade Verbindung 12"/>
          <p:cNvCxnSpPr>
            <a:cxnSpLocks noChangeShapeType="1"/>
          </p:cNvCxnSpPr>
          <p:nvPr/>
        </p:nvCxnSpPr>
        <p:spPr bwMode="auto">
          <a:xfrm rot="5400000">
            <a:off x="2796382" y="4382301"/>
            <a:ext cx="285750" cy="15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0" name="Gerade Verbindung 13"/>
          <p:cNvCxnSpPr>
            <a:cxnSpLocks noChangeShapeType="1"/>
          </p:cNvCxnSpPr>
          <p:nvPr/>
        </p:nvCxnSpPr>
        <p:spPr bwMode="auto">
          <a:xfrm rot="5400000">
            <a:off x="7607300" y="4383095"/>
            <a:ext cx="285750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1" name="Gerade Verbindung 14"/>
          <p:cNvCxnSpPr>
            <a:cxnSpLocks noChangeShapeType="1"/>
          </p:cNvCxnSpPr>
          <p:nvPr/>
        </p:nvCxnSpPr>
        <p:spPr bwMode="auto">
          <a:xfrm rot="5400000">
            <a:off x="5202238" y="4383095"/>
            <a:ext cx="285750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2" name="Gerade Verbindung 19"/>
          <p:cNvCxnSpPr>
            <a:cxnSpLocks noChangeShapeType="1"/>
          </p:cNvCxnSpPr>
          <p:nvPr/>
        </p:nvCxnSpPr>
        <p:spPr bwMode="auto">
          <a:xfrm rot="5400000">
            <a:off x="1606550" y="4383095"/>
            <a:ext cx="141287" cy="15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3" name="Gerade Verbindung 21"/>
          <p:cNvCxnSpPr>
            <a:cxnSpLocks noChangeShapeType="1"/>
          </p:cNvCxnSpPr>
          <p:nvPr/>
        </p:nvCxnSpPr>
        <p:spPr bwMode="auto">
          <a:xfrm rot="5400000">
            <a:off x="3105150" y="4383095"/>
            <a:ext cx="142875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4" name="Gerade Verbindung 22"/>
          <p:cNvCxnSpPr>
            <a:cxnSpLocks noChangeShapeType="1"/>
          </p:cNvCxnSpPr>
          <p:nvPr/>
        </p:nvCxnSpPr>
        <p:spPr bwMode="auto">
          <a:xfrm rot="5400000">
            <a:off x="3676650" y="4383095"/>
            <a:ext cx="142875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5" name="Gerade Verbindung 23"/>
          <p:cNvCxnSpPr>
            <a:cxnSpLocks noChangeShapeType="1"/>
          </p:cNvCxnSpPr>
          <p:nvPr/>
        </p:nvCxnSpPr>
        <p:spPr bwMode="auto">
          <a:xfrm rot="5400000">
            <a:off x="6178550" y="4383095"/>
            <a:ext cx="142875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6" name="Gerade Verbindung 24"/>
          <p:cNvCxnSpPr>
            <a:cxnSpLocks noChangeShapeType="1"/>
          </p:cNvCxnSpPr>
          <p:nvPr/>
        </p:nvCxnSpPr>
        <p:spPr bwMode="auto">
          <a:xfrm rot="5400000">
            <a:off x="6464300" y="4383095"/>
            <a:ext cx="142875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7" name="Gerade Verbindung 25"/>
          <p:cNvCxnSpPr>
            <a:cxnSpLocks noChangeShapeType="1"/>
          </p:cNvCxnSpPr>
          <p:nvPr/>
        </p:nvCxnSpPr>
        <p:spPr bwMode="auto">
          <a:xfrm rot="5400000">
            <a:off x="7035006" y="4382301"/>
            <a:ext cx="142875" cy="15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285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pic>
        <p:nvPicPr>
          <p:cNvPr id="11291" name="Picture 27" descr="D:\Uni\Semester 5\FP\F18\pre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66031" y="0"/>
            <a:ext cx="10448925" cy="171450"/>
          </a:xfrm>
          <a:prstGeom prst="rect">
            <a:avLst/>
          </a:prstGeom>
          <a:noFill/>
        </p:spPr>
      </p:pic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34101" y="1319919"/>
          <a:ext cx="1357322" cy="2395986"/>
        </p:xfrm>
        <a:graphic>
          <a:graphicData uri="http://schemas.openxmlformats.org/drawingml/2006/table">
            <a:tbl>
              <a:tblPr firstRow="1" bandRow="1">
                <a:solidFill>
                  <a:srgbClr val="800000"/>
                </a:solidFill>
                <a:tableStyleId>{5C22544A-7EE6-4342-B048-85BDC9FD1C3A}</a:tableStyleId>
              </a:tblPr>
              <a:tblGrid>
                <a:gridCol w="1357322"/>
              </a:tblGrid>
              <a:tr h="5628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Planck</a:t>
                      </a:r>
                      <a:endParaRPr lang="de-DE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  <a:tr h="18331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Quantisierung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von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Energie-zuständen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248415" y="4525971"/>
            <a:ext cx="864399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1900		     1905	               1911    1913                                      1924 1925  1927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1034233" y="5026037"/>
            <a:ext cx="6468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Kopenhagener Interpretation der Quantenmechanik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35" name="Tabelle 34"/>
          <p:cNvGraphicFramePr>
            <a:graphicFrameLocks noGrp="1"/>
          </p:cNvGraphicFramePr>
          <p:nvPr/>
        </p:nvGraphicFramePr>
        <p:xfrm>
          <a:off x="1462861" y="1311261"/>
          <a:ext cx="1357322" cy="2395986"/>
        </p:xfrm>
        <a:graphic>
          <a:graphicData uri="http://schemas.openxmlformats.org/drawingml/2006/table">
            <a:tbl>
              <a:tblPr firstRow="1" bandRow="1">
                <a:solidFill>
                  <a:srgbClr val="800000"/>
                </a:solidFill>
                <a:tableStyleId>{5C22544A-7EE6-4342-B048-85BDC9FD1C3A}</a:tableStyleId>
              </a:tblPr>
              <a:tblGrid>
                <a:gridCol w="1357322"/>
              </a:tblGrid>
              <a:tr h="5628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Einstein</a:t>
                      </a:r>
                      <a:endParaRPr lang="de-DE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  <a:tr h="18331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Quantisierung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des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Lichts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elle 35"/>
          <p:cNvGraphicFramePr>
            <a:graphicFrameLocks noGrp="1"/>
          </p:cNvGraphicFramePr>
          <p:nvPr/>
        </p:nvGraphicFramePr>
        <p:xfrm>
          <a:off x="2891621" y="1311261"/>
          <a:ext cx="1357322" cy="2395986"/>
        </p:xfrm>
        <a:graphic>
          <a:graphicData uri="http://schemas.openxmlformats.org/drawingml/2006/table">
            <a:tbl>
              <a:tblPr firstRow="1" bandRow="1">
                <a:solidFill>
                  <a:srgbClr val="800000"/>
                </a:solidFill>
                <a:tableStyleId>{5C22544A-7EE6-4342-B048-85BDC9FD1C3A}</a:tableStyleId>
              </a:tblPr>
              <a:tblGrid>
                <a:gridCol w="1357322"/>
              </a:tblGrid>
              <a:tr h="5628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Rutherford</a:t>
                      </a:r>
                      <a:endParaRPr lang="de-DE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  <a:tr h="18331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Atom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aus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punktförmigen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Teilchen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elle 36"/>
          <p:cNvGraphicFramePr>
            <a:graphicFrameLocks noGrp="1"/>
          </p:cNvGraphicFramePr>
          <p:nvPr/>
        </p:nvGraphicFramePr>
        <p:xfrm>
          <a:off x="4320381" y="1311261"/>
          <a:ext cx="1357322" cy="2395986"/>
        </p:xfrm>
        <a:graphic>
          <a:graphicData uri="http://schemas.openxmlformats.org/drawingml/2006/table">
            <a:tbl>
              <a:tblPr firstRow="1" bandRow="1">
                <a:solidFill>
                  <a:srgbClr val="800000"/>
                </a:solidFill>
                <a:tableStyleId>{5C22544A-7EE6-4342-B048-85BDC9FD1C3A}</a:tableStyleId>
              </a:tblPr>
              <a:tblGrid>
                <a:gridCol w="1357322"/>
              </a:tblGrid>
              <a:tr h="5628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Bohr</a:t>
                      </a:r>
                      <a:endParaRPr lang="de-DE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  <a:tr h="18331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Quantisierung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der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Elektronen-bahnen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elle 37"/>
          <p:cNvGraphicFramePr>
            <a:graphicFrameLocks noGrp="1"/>
          </p:cNvGraphicFramePr>
          <p:nvPr/>
        </p:nvGraphicFramePr>
        <p:xfrm>
          <a:off x="5749141" y="1311261"/>
          <a:ext cx="1357322" cy="2395986"/>
        </p:xfrm>
        <a:graphic>
          <a:graphicData uri="http://schemas.openxmlformats.org/drawingml/2006/table">
            <a:tbl>
              <a:tblPr firstRow="1" bandRow="1">
                <a:solidFill>
                  <a:srgbClr val="800000"/>
                </a:solidFill>
                <a:tableStyleId>{5C22544A-7EE6-4342-B048-85BDC9FD1C3A}</a:tableStyleId>
              </a:tblPr>
              <a:tblGrid>
                <a:gridCol w="1357322"/>
              </a:tblGrid>
              <a:tr h="5628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 Broglie</a:t>
                      </a:r>
                      <a:endParaRPr lang="de-DE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  <a:tr h="18331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Materiewellen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elle 38"/>
          <p:cNvGraphicFramePr>
            <a:graphicFrameLocks noGrp="1"/>
          </p:cNvGraphicFramePr>
          <p:nvPr/>
        </p:nvGraphicFramePr>
        <p:xfrm>
          <a:off x="7177901" y="1311261"/>
          <a:ext cx="1357322" cy="2395986"/>
        </p:xfrm>
        <a:graphic>
          <a:graphicData uri="http://schemas.openxmlformats.org/drawingml/2006/table">
            <a:tbl>
              <a:tblPr firstRow="1" bandRow="1">
                <a:solidFill>
                  <a:srgbClr val="800000"/>
                </a:solidFill>
                <a:tableStyleId>{5C22544A-7EE6-4342-B048-85BDC9FD1C3A}</a:tableStyleId>
              </a:tblPr>
              <a:tblGrid>
                <a:gridCol w="1357322"/>
              </a:tblGrid>
              <a:tr h="5628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Heisenberg</a:t>
                      </a:r>
                      <a:endParaRPr lang="de-DE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  <a:tr h="18331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Matrizen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  <a:p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Mechanik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Schrödinger</a:t>
                      </a:r>
                    </a:p>
                    <a:p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Wellen-mechanik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40" name="Textfeld 39"/>
          <p:cNvSpPr txBox="1"/>
          <p:nvPr/>
        </p:nvSpPr>
        <p:spPr>
          <a:xfrm>
            <a:off x="248415" y="4525971"/>
            <a:ext cx="864399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1900		     1905	               1911    1913                                      1924 1925  1927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 smtClean="0">
                <a:solidFill>
                  <a:srgbClr val="000000"/>
                </a:solidFill>
              </a:rPr>
              <a:t>Der Weg zur Teilchenphysik</a:t>
            </a:r>
            <a:endParaRPr lang="de-DE" sz="2200" b="1" dirty="0">
              <a:solidFill>
                <a:srgbClr val="000000"/>
              </a:solidFill>
            </a:endParaRPr>
          </a:p>
        </p:txBody>
      </p:sp>
      <p:pic>
        <p:nvPicPr>
          <p:cNvPr id="12294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Gerade Verbindung mit Pfeil 5"/>
          <p:cNvCxnSpPr>
            <a:cxnSpLocks noChangeShapeType="1"/>
          </p:cNvCxnSpPr>
          <p:nvPr/>
        </p:nvCxnSpPr>
        <p:spPr bwMode="auto">
          <a:xfrm>
            <a:off x="533400" y="4383095"/>
            <a:ext cx="7573963" cy="15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Gerade Verbindung 10"/>
          <p:cNvCxnSpPr>
            <a:cxnSpLocks noChangeShapeType="1"/>
          </p:cNvCxnSpPr>
          <p:nvPr/>
        </p:nvCxnSpPr>
        <p:spPr bwMode="auto">
          <a:xfrm rot="5400000">
            <a:off x="392112" y="4383095"/>
            <a:ext cx="284163" cy="15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" name="Gerade Verbindung 12"/>
          <p:cNvCxnSpPr>
            <a:cxnSpLocks noChangeShapeType="1"/>
          </p:cNvCxnSpPr>
          <p:nvPr/>
        </p:nvCxnSpPr>
        <p:spPr bwMode="auto">
          <a:xfrm rot="5400000">
            <a:off x="2796382" y="4382301"/>
            <a:ext cx="285750" cy="15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" name="Gerade Verbindung 13"/>
          <p:cNvCxnSpPr>
            <a:cxnSpLocks noChangeShapeType="1"/>
          </p:cNvCxnSpPr>
          <p:nvPr/>
        </p:nvCxnSpPr>
        <p:spPr bwMode="auto">
          <a:xfrm rot="5400000">
            <a:off x="7607300" y="4383095"/>
            <a:ext cx="285750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" name="Gerade Verbindung 14"/>
          <p:cNvCxnSpPr>
            <a:cxnSpLocks noChangeShapeType="1"/>
          </p:cNvCxnSpPr>
          <p:nvPr/>
        </p:nvCxnSpPr>
        <p:spPr bwMode="auto">
          <a:xfrm rot="5400000">
            <a:off x="5202238" y="4383095"/>
            <a:ext cx="285750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" name="Gerade Verbindung 25"/>
          <p:cNvCxnSpPr>
            <a:cxnSpLocks noChangeShapeType="1"/>
          </p:cNvCxnSpPr>
          <p:nvPr/>
        </p:nvCxnSpPr>
        <p:spPr bwMode="auto">
          <a:xfrm rot="5400000">
            <a:off x="7177107" y="4382301"/>
            <a:ext cx="142875" cy="15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9" name="Textfeld 38"/>
          <p:cNvSpPr txBox="1"/>
          <p:nvPr/>
        </p:nvSpPr>
        <p:spPr>
          <a:xfrm>
            <a:off x="248415" y="4525971"/>
            <a:ext cx="864399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1930		     			   1940                                      1950	                		1958                     </a:t>
            </a:r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40" name="Tabelle 39"/>
          <p:cNvGraphicFramePr>
            <a:graphicFrameLocks noGrp="1"/>
          </p:cNvGraphicFramePr>
          <p:nvPr/>
        </p:nvGraphicFramePr>
        <p:xfrm>
          <a:off x="34101" y="1319919"/>
          <a:ext cx="1643074" cy="2600591"/>
        </p:xfrm>
        <a:graphic>
          <a:graphicData uri="http://schemas.openxmlformats.org/drawingml/2006/table">
            <a:tbl>
              <a:tblPr firstRow="1" bandRow="1">
                <a:solidFill>
                  <a:srgbClr val="800000"/>
                </a:solidFill>
                <a:tableStyleId>{5C22544A-7EE6-4342-B048-85BDC9FD1C3A}</a:tableStyleId>
              </a:tblPr>
              <a:tblGrid>
                <a:gridCol w="1643074"/>
              </a:tblGrid>
              <a:tr h="480679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Entdeckung</a:t>
                      </a:r>
                      <a:r>
                        <a:rPr lang="en-US" sz="1400" baseline="0" dirty="0" smtClean="0"/>
                        <a:t> v. </a:t>
                      </a:r>
                      <a:r>
                        <a:rPr lang="en-US" sz="1400" baseline="0" dirty="0" err="1" smtClean="0"/>
                        <a:t>Neutronen</a:t>
                      </a:r>
                      <a:endParaRPr lang="de-DE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  <a:tr h="208243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Starke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WW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nötig</a:t>
                      </a:r>
                      <a:endParaRPr lang="en-US" sz="1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Entdeckung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v. 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Kernzerfällen</a:t>
                      </a:r>
                      <a:endParaRPr lang="en-US" sz="14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Schwache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WW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nötig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elle 40"/>
          <p:cNvGraphicFramePr>
            <a:graphicFrameLocks noGrp="1"/>
          </p:cNvGraphicFramePr>
          <p:nvPr/>
        </p:nvGraphicFramePr>
        <p:xfrm>
          <a:off x="4534695" y="1311261"/>
          <a:ext cx="1643074" cy="2600591"/>
        </p:xfrm>
        <a:graphic>
          <a:graphicData uri="http://schemas.openxmlformats.org/drawingml/2006/table">
            <a:tbl>
              <a:tblPr firstRow="1" bandRow="1">
                <a:solidFill>
                  <a:srgbClr val="800000"/>
                </a:solidFill>
                <a:tableStyleId>{5C22544A-7EE6-4342-B048-85BDC9FD1C3A}</a:tableStyleId>
              </a:tblPr>
              <a:tblGrid>
                <a:gridCol w="1643074"/>
              </a:tblGrid>
              <a:tr h="480679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Beschleunigerenergien</a:t>
                      </a:r>
                      <a:r>
                        <a:rPr lang="en-US" sz="1400" dirty="0" smtClean="0"/>
                        <a:t> ~</a:t>
                      </a:r>
                      <a:r>
                        <a:rPr lang="en-US" sz="1400" dirty="0" err="1" smtClean="0"/>
                        <a:t>GeV</a:t>
                      </a:r>
                      <a:endParaRPr lang="de-DE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  <a:tr h="2082431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Entdeckung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immer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neuer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Teilchen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(“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Teilchenzoo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”)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Tabelle 41"/>
          <p:cNvGraphicFramePr>
            <a:graphicFrameLocks noGrp="1"/>
          </p:cNvGraphicFramePr>
          <p:nvPr/>
        </p:nvGraphicFramePr>
        <p:xfrm>
          <a:off x="1891489" y="1311262"/>
          <a:ext cx="1643074" cy="2603293"/>
        </p:xfrm>
        <a:graphic>
          <a:graphicData uri="http://schemas.openxmlformats.org/drawingml/2006/table">
            <a:tbl>
              <a:tblPr firstRow="1" bandRow="1">
                <a:solidFill>
                  <a:srgbClr val="800000"/>
                </a:solidFill>
                <a:tableStyleId>{5C22544A-7EE6-4342-B048-85BDC9FD1C3A}</a:tableStyleId>
              </a:tblPr>
              <a:tblGrid>
                <a:gridCol w="1643074"/>
              </a:tblGrid>
              <a:tr h="699994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Untersuchung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kosmischer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Strahlung</a:t>
                      </a:r>
                      <a:endParaRPr lang="de-DE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  <a:tr h="1871773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Neue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Teilchen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elle 42"/>
          <p:cNvGraphicFramePr>
            <a:graphicFrameLocks noGrp="1"/>
          </p:cNvGraphicFramePr>
          <p:nvPr/>
        </p:nvGraphicFramePr>
        <p:xfrm>
          <a:off x="6534959" y="1311262"/>
          <a:ext cx="1857388" cy="2571767"/>
        </p:xfrm>
        <a:graphic>
          <a:graphicData uri="http://schemas.openxmlformats.org/drawingml/2006/table">
            <a:tbl>
              <a:tblPr firstRow="1" bandRow="1">
                <a:solidFill>
                  <a:srgbClr val="800000"/>
                </a:solidFill>
                <a:tableStyleId>{5C22544A-7EE6-4342-B048-85BDC9FD1C3A}</a:tableStyleId>
              </a:tblPr>
              <a:tblGrid>
                <a:gridCol w="1857388"/>
              </a:tblGrid>
              <a:tr h="89537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Heisenbergs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Theorie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Elementarteilchen</a:t>
                      </a:r>
                      <a:endParaRPr lang="de-DE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  <a:tr h="1676389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Versuch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der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Vereinheitlichung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AC26308-E9D8-400A-BCA7-3DE4DC2996E5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>
                <a:solidFill>
                  <a:srgbClr val="000000"/>
                </a:solidFill>
              </a:rPr>
              <a:t>Die einheitliche Theorie der Elementarteilchen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215900" y="1779588"/>
            <a:ext cx="8194675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 Damaliger Teilchenbegriff beinhaltet alles was nicht weiter spaltbar war </a:t>
            </a: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 Bisherige Ansätze: Theorien über konkrete Teilchen</a:t>
            </a: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 nun: Feldtheorie über gesamte Materie</a:t>
            </a: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 Heisenbergs Motivation:</a:t>
            </a:r>
          </a:p>
          <a:p>
            <a:pPr lvl="1">
              <a:lnSpc>
                <a:spcPct val="150000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- Beobachtung: Teilchen nicht spaltbar (</a:t>
            </a:r>
            <a:r>
              <a:rPr lang="de-DE" sz="2000" dirty="0" err="1" smtClean="0">
                <a:solidFill>
                  <a:srgbClr val="000000"/>
                </a:solidFill>
              </a:rPr>
              <a:t>Confinement</a:t>
            </a:r>
            <a:r>
              <a:rPr lang="de-DE" sz="2000" dirty="0" smtClean="0">
                <a:solidFill>
                  <a:srgbClr val="000000"/>
                </a:solidFill>
              </a:rPr>
              <a:t> unbekannt)</a:t>
            </a: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5178212-56D0-4833-8893-62C927AE071E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21511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A90E25D-ED5B-46BF-BC25-9EE174A8360F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>
                <a:solidFill>
                  <a:srgbClr val="000000"/>
                </a:solidFill>
              </a:rPr>
              <a:t>Die </a:t>
            </a:r>
            <a:r>
              <a:rPr lang="de-DE" sz="2200" b="1" dirty="0" smtClean="0">
                <a:solidFill>
                  <a:srgbClr val="000000"/>
                </a:solidFill>
              </a:rPr>
              <a:t>Geburt der Weltformel [1958]</a:t>
            </a:r>
            <a:endParaRPr lang="de-DE" sz="2200" b="1" dirty="0">
              <a:solidFill>
                <a:srgbClr val="000000"/>
              </a:solidFill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15900" y="1779588"/>
            <a:ext cx="8194675" cy="4105275"/>
          </a:xfrm>
          <a:prstGeom prst="rect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50000"/>
              </a:lnSpc>
              <a:buFont typeface="Wingdings" charset="2"/>
              <a:buNone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endParaRPr lang="de-DE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r>
              <a:rPr lang="de-DE" sz="2000" dirty="0">
                <a:solidFill>
                  <a:srgbClr val="000000"/>
                </a:solidFill>
              </a:rPr>
              <a:t> Vorgestellt im Physikalischen Kolloquium in Göttingen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r>
              <a:rPr lang="de-DE" sz="2000" dirty="0">
                <a:solidFill>
                  <a:srgbClr val="000000"/>
                </a:solidFill>
              </a:rPr>
              <a:t> Anwesender Reporter prägt den Begriff Weltformel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94BA972-0A05-4B5F-9118-4FAE51548D77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13319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19088" y="1882775"/>
            <a:ext cx="4092575" cy="642938"/>
          </a:xfrm>
          <a:noFill/>
        </p:spPr>
      </p:pic>
      <p:pic>
        <p:nvPicPr>
          <p:cNvPr id="1332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7650" y="3954463"/>
            <a:ext cx="8145463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2" name="Rechteck 9"/>
          <p:cNvSpPr>
            <a:spLocks noChangeArrowheads="1"/>
          </p:cNvSpPr>
          <p:nvPr/>
        </p:nvSpPr>
        <p:spPr bwMode="auto">
          <a:xfrm>
            <a:off x="176213" y="3883025"/>
            <a:ext cx="8288337" cy="1143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>
              <a:cs typeface="Arial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1962927" y="5740417"/>
            <a:ext cx="357190" cy="7143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5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A90E25D-ED5B-46BF-BC25-9EE174A8360F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>
                <a:solidFill>
                  <a:srgbClr val="000000"/>
                </a:solidFill>
              </a:rPr>
              <a:t>Die </a:t>
            </a:r>
            <a:r>
              <a:rPr lang="de-DE" sz="2200" b="1" dirty="0" smtClean="0">
                <a:solidFill>
                  <a:srgbClr val="000000"/>
                </a:solidFill>
              </a:rPr>
              <a:t>Geburt der Weltformel [1958]</a:t>
            </a:r>
            <a:endParaRPr lang="de-DE" sz="2200" b="1" dirty="0">
              <a:solidFill>
                <a:srgbClr val="000000"/>
              </a:solidFill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15900" y="1779588"/>
            <a:ext cx="8194675" cy="4105275"/>
          </a:xfrm>
          <a:prstGeom prst="rect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50000"/>
              </a:lnSpc>
              <a:buFont typeface="Wingdings" charset="2"/>
              <a:buNone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endParaRPr lang="de-DE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r>
              <a:rPr lang="de-DE" sz="2000" dirty="0" smtClean="0">
                <a:solidFill>
                  <a:srgbClr val="000000"/>
                </a:solidFill>
              </a:rPr>
              <a:t> Annahmen: Existenz eines Grundstoffes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r>
              <a:rPr lang="de-DE" sz="2000" dirty="0" smtClean="0">
                <a:solidFill>
                  <a:srgbClr val="000000"/>
                </a:solidFill>
              </a:rPr>
              <a:t> Methode: Symmetriebetrachtungen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r>
              <a:rPr lang="de-DE" sz="2000" dirty="0" smtClean="0">
                <a:solidFill>
                  <a:srgbClr val="000000"/>
                </a:solidFill>
              </a:rPr>
              <a:t> Warum diese Formel?</a:t>
            </a:r>
            <a:endParaRPr lang="de-DE" sz="20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buFontTx/>
              <a:buChar char="-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r>
              <a:rPr lang="de-DE" sz="2000" dirty="0" smtClean="0">
                <a:solidFill>
                  <a:srgbClr val="000000"/>
                </a:solidFill>
              </a:rPr>
              <a:t>Gleichung berücksichtigt bekannte Erhaltungsgrößen</a:t>
            </a:r>
          </a:p>
          <a:p>
            <a:pPr lvl="1">
              <a:lnSpc>
                <a:spcPct val="150000"/>
              </a:lnSpc>
              <a:buFontTx/>
              <a:buChar char="-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r>
              <a:rPr lang="de-DE" sz="2000" dirty="0" smtClean="0">
                <a:solidFill>
                  <a:srgbClr val="000000"/>
                </a:solidFill>
              </a:rPr>
              <a:t>Alle Wechselwirkungen werden beinhaltet</a:t>
            </a:r>
          </a:p>
          <a:p>
            <a:pPr lvl="1">
              <a:lnSpc>
                <a:spcPct val="150000"/>
              </a:lnSpc>
              <a:buFontTx/>
              <a:buChar char="-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  <a:defRPr/>
            </a:pPr>
            <a:r>
              <a:rPr lang="de-DE" sz="2000" dirty="0" smtClean="0">
                <a:solidFill>
                  <a:srgbClr val="000000"/>
                </a:solidFill>
              </a:rPr>
              <a:t>Gleichung ist </a:t>
            </a:r>
            <a:r>
              <a:rPr lang="de-DE" sz="2000" dirty="0" err="1" smtClean="0">
                <a:solidFill>
                  <a:srgbClr val="000000"/>
                </a:solidFill>
              </a:rPr>
              <a:t>Lorentzinvariant</a:t>
            </a:r>
            <a:endParaRPr lang="de-DE" sz="2000" dirty="0" smtClean="0">
              <a:solidFill>
                <a:srgbClr val="0000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94BA972-0A05-4B5F-9118-4FAE51548D77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13319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19088" y="1882775"/>
            <a:ext cx="4092575" cy="642938"/>
          </a:xfr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8C5A16-CB76-42EC-9FA1-7604C1A8572B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 smtClean="0">
                <a:solidFill>
                  <a:srgbClr val="000000"/>
                </a:solidFill>
              </a:rPr>
              <a:t>Allgemeine Probleme der Heisenberg-Pauli </a:t>
            </a:r>
            <a:r>
              <a:rPr lang="de-DE" sz="2200" b="1" dirty="0">
                <a:solidFill>
                  <a:srgbClr val="000000"/>
                </a:solidFill>
              </a:rPr>
              <a:t>Theorie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15900" y="1779588"/>
            <a:ext cx="8194675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smtClean="0">
                <a:solidFill>
                  <a:srgbClr val="000000"/>
                </a:solidFill>
              </a:rPr>
              <a:t>Top-down </a:t>
            </a:r>
            <a:r>
              <a:rPr lang="de-DE" sz="2000" dirty="0" err="1" smtClean="0">
                <a:solidFill>
                  <a:srgbClr val="000000"/>
                </a:solidFill>
              </a:rPr>
              <a:t>approach</a:t>
            </a: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smtClean="0">
                <a:solidFill>
                  <a:srgbClr val="000000"/>
                </a:solidFill>
              </a:rPr>
              <a:t>Zusammenarbeit mit Pauli (</a:t>
            </a:r>
            <a:r>
              <a:rPr lang="de-DE" sz="2000" dirty="0" smtClean="0">
                <a:solidFill>
                  <a:schemeClr val="tx1"/>
                </a:solidFill>
              </a:rPr>
              <a:t>† 1958</a:t>
            </a:r>
            <a:r>
              <a:rPr lang="de-DE" sz="2000" dirty="0" smtClean="0">
                <a:solidFill>
                  <a:srgbClr val="000000"/>
                </a:solidFill>
              </a:rPr>
              <a:t>) war elementar</a:t>
            </a: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 Heisenberg </a:t>
            </a:r>
            <a:r>
              <a:rPr lang="de-DE" sz="2000" dirty="0">
                <a:solidFill>
                  <a:srgbClr val="000000"/>
                </a:solidFill>
              </a:rPr>
              <a:t>ist am unbedingten Gelingen der Theorie </a:t>
            </a:r>
            <a:r>
              <a:rPr lang="de-DE" sz="2000" dirty="0" smtClean="0">
                <a:solidFill>
                  <a:srgbClr val="000000"/>
                </a:solidFill>
              </a:rPr>
              <a:t>interessiert </a:t>
            </a:r>
            <a:endParaRPr lang="de-DE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Fehlen / Nichtberücksichtigen von experimentellen Daten </a:t>
            </a: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1964: Quarkhypothese</a:t>
            </a:r>
          </a:p>
          <a:p>
            <a:pPr>
              <a:lnSpc>
                <a:spcPct val="150000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 1968: Proton hat punktförmige Substruktur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075BF7A-3515-4FBE-B6D8-886107203FE5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14343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9088" y="2511425"/>
            <a:ext cx="795178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hteck 8"/>
          <p:cNvSpPr>
            <a:spLocks noChangeArrowheads="1"/>
          </p:cNvSpPr>
          <p:nvPr/>
        </p:nvSpPr>
        <p:spPr bwMode="auto">
          <a:xfrm>
            <a:off x="247650" y="2311400"/>
            <a:ext cx="8002588" cy="10715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>
              <a:cs typeface="Arial" charset="0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3177373" y="6240483"/>
            <a:ext cx="428628" cy="4571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5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15900" y="6084888"/>
            <a:ext cx="5472113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">
                <a:solidFill>
                  <a:srgbClr val="000000"/>
                </a:solidFill>
              </a:rPr>
              <a:t>Marco Roth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8C5A16-CB76-42EC-9FA1-7604C1A8572B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de-DE" sz="800">
              <a:solidFill>
                <a:srgbClr val="000000"/>
              </a:solidFill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215900" y="468313"/>
            <a:ext cx="60134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888"/>
              </a:lnSpc>
              <a:buClrTx/>
              <a:buFontTx/>
              <a:buNone/>
              <a:tabLst>
                <a:tab pos="0" algn="l"/>
                <a:tab pos="862013" algn="l"/>
                <a:tab pos="1725613" algn="l"/>
                <a:tab pos="2589213" algn="l"/>
                <a:tab pos="3452813" algn="l"/>
                <a:tab pos="4316413" algn="l"/>
                <a:tab pos="5180013" algn="l"/>
                <a:tab pos="6043613" algn="l"/>
                <a:tab pos="6907213" algn="l"/>
                <a:tab pos="7772400" algn="l"/>
                <a:tab pos="8634413" algn="l"/>
                <a:tab pos="9498013" algn="l"/>
                <a:tab pos="10361613" algn="l"/>
              </a:tabLst>
            </a:pPr>
            <a:r>
              <a:rPr lang="de-DE" sz="2200" b="1" dirty="0" smtClean="0">
                <a:solidFill>
                  <a:srgbClr val="000000"/>
                </a:solidFill>
              </a:rPr>
              <a:t>Konkrete Probleme der Theorie</a:t>
            </a:r>
            <a:endParaRPr lang="de-DE" sz="2200" b="1" dirty="0">
              <a:solidFill>
                <a:srgbClr val="000000"/>
              </a:solidFill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15900" y="1779588"/>
            <a:ext cx="8194675" cy="1079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Mathematischer Art</a:t>
            </a:r>
          </a:p>
          <a:p>
            <a:pPr lvl="1"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Im Laufe der Zeit viele (im Ansatz) gelöst</a:t>
            </a:r>
          </a:p>
          <a:p>
            <a:pPr lvl="1"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Wegbereitend für spätere (</a:t>
            </a:r>
            <a:r>
              <a:rPr lang="de-DE" sz="2000" dirty="0" err="1" smtClean="0">
                <a:solidFill>
                  <a:srgbClr val="000000"/>
                </a:solidFill>
              </a:rPr>
              <a:t>Feld-)Theorien</a:t>
            </a:r>
            <a:endParaRPr lang="de-DE" sz="2000" dirty="0" smtClean="0">
              <a:solidFill>
                <a:srgbClr val="000000"/>
              </a:solidFill>
            </a:endParaRPr>
          </a:p>
          <a:p>
            <a:pPr lvl="1"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Harte „</a:t>
            </a:r>
            <a:r>
              <a:rPr lang="de-DE" sz="2000" dirty="0" err="1" smtClean="0">
                <a:solidFill>
                  <a:srgbClr val="000000"/>
                </a:solidFill>
              </a:rPr>
              <a:t>Detail“-Arbeit</a:t>
            </a:r>
            <a:endParaRPr lang="de-DE" sz="2000" dirty="0" smtClean="0">
              <a:solidFill>
                <a:srgbClr val="000000"/>
              </a:solidFill>
            </a:endParaRPr>
          </a:p>
          <a:p>
            <a:pPr lvl="1">
              <a:lnSpc>
                <a:spcPts val="2088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2000" dirty="0" smtClean="0">
              <a:solidFill>
                <a:srgbClr val="000000"/>
              </a:solidFill>
            </a:endParaRPr>
          </a:p>
          <a:p>
            <a:pPr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 Symmetrie-Argumente</a:t>
            </a:r>
          </a:p>
          <a:p>
            <a:pPr lvl="1"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Viel hartnäckiger</a:t>
            </a:r>
          </a:p>
          <a:p>
            <a:pPr lvl="1"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Konsequenzen wesentlicher Art</a:t>
            </a:r>
          </a:p>
          <a:p>
            <a:pPr lvl="1">
              <a:lnSpc>
                <a:spcPts val="2088"/>
              </a:lnSpc>
              <a:buFont typeface="Wingdings" charset="2"/>
              <a:buChar char="§"/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Symmetrie war Fundament der Theorie </a:t>
            </a:r>
          </a:p>
          <a:p>
            <a:pPr>
              <a:lnSpc>
                <a:spcPts val="2088"/>
              </a:lnSpc>
              <a:tabLst>
                <a:tab pos="519113" algn="l"/>
                <a:tab pos="1382713" algn="l"/>
                <a:tab pos="2246313" algn="l"/>
                <a:tab pos="3109913" algn="l"/>
                <a:tab pos="3973513" algn="l"/>
                <a:tab pos="4837113" algn="l"/>
                <a:tab pos="5700713" algn="l"/>
                <a:tab pos="6564313" algn="l"/>
                <a:tab pos="7427913" algn="l"/>
                <a:tab pos="8291513" algn="l"/>
                <a:tab pos="9155113" algn="l"/>
                <a:tab pos="10018713" algn="l"/>
              </a:tabLst>
            </a:pPr>
            <a:endParaRPr lang="de-DE" sz="2000" dirty="0" smtClean="0">
              <a:solidFill>
                <a:srgbClr val="000000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192838" y="6119813"/>
            <a:ext cx="2230437" cy="14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075BF7A-3515-4FBE-B6D8-886107203FE5}" type="slidenum">
              <a:rPr lang="de-DE" sz="8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de-DE" sz="800">
              <a:solidFill>
                <a:srgbClr val="000000"/>
              </a:solidFill>
            </a:endParaRPr>
          </a:p>
        </p:txBody>
      </p:sp>
      <p:pic>
        <p:nvPicPr>
          <p:cNvPr id="14343" name="Picture 9" descr="D:\Uni\Semester 6\Projektpraktikum\presentations\hea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489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/>
        </p:nvSpPr>
        <p:spPr bwMode="auto">
          <a:xfrm>
            <a:off x="3248811" y="4597409"/>
            <a:ext cx="357190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5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903</Words>
  <Application>Microsoft Office PowerPoint</Application>
  <PresentationFormat>Benutzerdefiniert</PresentationFormat>
  <Paragraphs>231</Paragraphs>
  <Slides>18</Slides>
  <Notes>17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18</vt:i4>
      </vt:variant>
    </vt:vector>
  </HeadingPairs>
  <TitlesOfParts>
    <vt:vector size="21" baseType="lpstr">
      <vt:lpstr>Larissa-Design</vt:lpstr>
      <vt:lpstr>1_Larissa-Design</vt:lpstr>
      <vt:lpstr>2_Larissa-Design</vt:lpstr>
      <vt:lpstr>Folie 1</vt:lpstr>
      <vt:lpstr>Folie 2</vt:lpstr>
      <vt:lpstr>Geschichte der Quantenmechanik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Das Standardmodell der Teilchenphysik</vt:lpstr>
      <vt:lpstr>Folie 17</vt:lpstr>
      <vt:lpstr>Folie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 HD Beispielpräsentation</dc:title>
  <dc:creator>bernhard</dc:creator>
  <cp:lastModifiedBy>JC Denton</cp:lastModifiedBy>
  <cp:revision>140</cp:revision>
  <cp:lastPrinted>1601-01-01T00:00:00Z</cp:lastPrinted>
  <dcterms:created xsi:type="dcterms:W3CDTF">2011-07-18T09:07:28Z</dcterms:created>
  <dcterms:modified xsi:type="dcterms:W3CDTF">2014-07-11T09:28:12Z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120228</vt:lpwstr>
  </property>
</Properties>
</file>