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3"/>
  </p:notesMasterIdLst>
  <p:sldIdLst>
    <p:sldId id="256" r:id="rId2"/>
    <p:sldId id="257" r:id="rId3"/>
    <p:sldId id="297" r:id="rId4"/>
    <p:sldId id="298" r:id="rId5"/>
    <p:sldId id="300" r:id="rId6"/>
    <p:sldId id="302" r:id="rId7"/>
    <p:sldId id="304" r:id="rId8"/>
    <p:sldId id="258" r:id="rId9"/>
    <p:sldId id="259" r:id="rId10"/>
    <p:sldId id="260" r:id="rId11"/>
    <p:sldId id="261" r:id="rId12"/>
    <p:sldId id="262" r:id="rId13"/>
    <p:sldId id="263" r:id="rId14"/>
    <p:sldId id="265" r:id="rId15"/>
    <p:sldId id="266" r:id="rId16"/>
    <p:sldId id="267" r:id="rId17"/>
    <p:sldId id="264" r:id="rId18"/>
    <p:sldId id="268" r:id="rId19"/>
    <p:sldId id="269" r:id="rId20"/>
    <p:sldId id="270" r:id="rId21"/>
    <p:sldId id="271" r:id="rId22"/>
    <p:sldId id="272" r:id="rId23"/>
    <p:sldId id="273" r:id="rId24"/>
    <p:sldId id="275" r:id="rId25"/>
    <p:sldId id="274" r:id="rId26"/>
    <p:sldId id="306" r:id="rId27"/>
    <p:sldId id="277" r:id="rId28"/>
    <p:sldId id="276" r:id="rId29"/>
    <p:sldId id="307" r:id="rId30"/>
    <p:sldId id="308" r:id="rId31"/>
    <p:sldId id="309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288" r:id="rId43"/>
    <p:sldId id="289" r:id="rId44"/>
    <p:sldId id="290" r:id="rId45"/>
    <p:sldId id="291" r:id="rId46"/>
    <p:sldId id="292" r:id="rId47"/>
    <p:sldId id="293" r:id="rId48"/>
    <p:sldId id="294" r:id="rId49"/>
    <p:sldId id="305" r:id="rId50"/>
    <p:sldId id="295" r:id="rId51"/>
    <p:sldId id="296" r:id="rId5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unkle Formatvorlage 2 - Akzent 5/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B9631B5-78F2-41C9-869B-9F39066F8104}" styleName="Mittlere Formatvorlage 3 - 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ittlere Formatvorlage 3 - Akz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ittlere Formatvorlage 4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FD4443E-F989-4FC4-A0C8-D5A2AF1F390B}" styleName="Dunkle Formatvorlage 1 - Akz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unkle Formatvorlage 1 - Akz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7" autoAdjust="0"/>
    <p:restoredTop sz="94624" autoAdjust="0"/>
  </p:normalViewPr>
  <p:slideViewPr>
    <p:cSldViewPr>
      <p:cViewPr varScale="1">
        <p:scale>
          <a:sx n="69" d="100"/>
          <a:sy n="69" d="100"/>
        </p:scale>
        <p:origin x="-91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51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4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4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4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33DED-8B37-4C66-8D59-B17F16D7A9F6}" type="datetimeFigureOut">
              <a:rPr lang="de-DE" smtClean="0"/>
              <a:pPr/>
              <a:t>15.01.2015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A65AB1-520D-4B3B-B627-2393901EE84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65AB1-520D-4B3B-B627-2393901EE849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16.01.2015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Schlüsselexperimente der Teilchenphysik – Markus Neiczer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484A-FA71-4B93-BDE9-7AC9DA48519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16.01.2015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Schlüsselexperimente der Teilchenphysik – Markus Neiczer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484A-FA71-4B93-BDE9-7AC9DA48519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16.01.2015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Schlüsselexperimente der Teilchenphysik – Markus Neiczer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484A-FA71-4B93-BDE9-7AC9DA48519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70609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16.01.2015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Schlüsselexperimente der Teilchenphysik – Markus Neiczer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484A-FA71-4B93-BDE9-7AC9DA48519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971600" y="980728"/>
            <a:ext cx="784887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 userDrawn="1"/>
        </p:nvSpPr>
        <p:spPr>
          <a:xfrm>
            <a:off x="683568" y="908720"/>
            <a:ext cx="14401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 userDrawn="1"/>
        </p:nvSpPr>
        <p:spPr>
          <a:xfrm>
            <a:off x="323528" y="548680"/>
            <a:ext cx="28803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 userDrawn="1"/>
        </p:nvSpPr>
        <p:spPr>
          <a:xfrm>
            <a:off x="7740352" y="548680"/>
            <a:ext cx="1080120" cy="40011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1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000" b="0" i="1" u="none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stellar" pitchFamily="18" charset="0"/>
              </a:rPr>
              <a:t>W / Z</a:t>
            </a:r>
            <a:endParaRPr lang="de-DE" sz="2000" b="0" i="1" u="none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stellar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16.01.2015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Schlüsselexperimente der Teilchenphysik – Markus Neiczer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484A-FA71-4B93-BDE9-7AC9DA48519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899592" y="620688"/>
            <a:ext cx="7416824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 userDrawn="1"/>
        </p:nvSpPr>
        <p:spPr>
          <a:xfrm>
            <a:off x="7236296" y="188640"/>
            <a:ext cx="1080120" cy="40011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1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000" b="0" i="1" u="none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stellar" pitchFamily="18" charset="0"/>
              </a:rPr>
              <a:t>W / Z</a:t>
            </a:r>
            <a:endParaRPr lang="de-DE" sz="2000" b="0" i="1" u="none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stellar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16.01.2015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Schlüsselexperimente der Teilchenphysik – Markus Neiczer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484A-FA71-4B93-BDE9-7AC9DA48519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Rechteck 7"/>
          <p:cNvSpPr/>
          <p:nvPr userDrawn="1"/>
        </p:nvSpPr>
        <p:spPr>
          <a:xfrm>
            <a:off x="971600" y="980728"/>
            <a:ext cx="784887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 userDrawn="1"/>
        </p:nvSpPr>
        <p:spPr>
          <a:xfrm>
            <a:off x="683568" y="908720"/>
            <a:ext cx="14401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 userDrawn="1"/>
        </p:nvSpPr>
        <p:spPr>
          <a:xfrm>
            <a:off x="323528" y="548680"/>
            <a:ext cx="28803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 userDrawn="1"/>
        </p:nvSpPr>
        <p:spPr>
          <a:xfrm>
            <a:off x="7740352" y="548680"/>
            <a:ext cx="1080120" cy="40011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1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000" b="0" i="1" u="none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stellar" pitchFamily="18" charset="0"/>
              </a:rPr>
              <a:t>W / Z</a:t>
            </a:r>
            <a:endParaRPr lang="de-DE" sz="2000" b="0" i="1" u="none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stellar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16.01.2015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Schlüsselexperimente der Teilchenphysik – Markus Neiczer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484A-FA71-4B93-BDE9-7AC9DA48519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16.01.2015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Schlüsselexperimente der Teilchenphysik – Markus Neiczer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484A-FA71-4B93-BDE9-7AC9DA48519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16.01.2015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Schlüsselexperimente der Teilchenphysik – Markus Neiczer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484A-FA71-4B93-BDE9-7AC9DA48519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16.01.2015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Schlüsselexperimente der Teilchenphysik – Markus Neiczer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484A-FA71-4B93-BDE9-7AC9DA48519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16.01.2015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Schlüsselexperimente der Teilchenphysik – Markus Neiczer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484A-FA71-4B93-BDE9-7AC9DA48519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16.01.2015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Schlüsselexperimente der Teilchenphysik – Markus Neiczer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8484A-FA71-4B93-BDE9-7AC9DA48519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7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1.bin"/><Relationship Id="rId5" Type="http://schemas.openxmlformats.org/officeDocument/2006/relationships/oleObject" Target="../embeddings/oleObject30.bin"/><Relationship Id="rId4" Type="http://schemas.openxmlformats.org/officeDocument/2006/relationships/oleObject" Target="../embeddings/oleObject29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33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34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36.bin"/><Relationship Id="rId4" Type="http://schemas.openxmlformats.org/officeDocument/2006/relationships/oleObject" Target="../embeddings/oleObject35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39.bin"/><Relationship Id="rId4" Type="http://schemas.openxmlformats.org/officeDocument/2006/relationships/oleObject" Target="../embeddings/oleObject38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42.bin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4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7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z-bos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764704"/>
            <a:ext cx="7416824" cy="5293759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16.01.2015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Schlüsselexperimente der Teilchenphysik – Markus </a:t>
            </a:r>
            <a:r>
              <a:rPr lang="de-DE" dirty="0" err="1" smtClean="0"/>
              <a:t>Neiczer</a:t>
            </a:r>
            <a:endParaRPr lang="de-DE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484A-FA71-4B93-BDE9-7AC9DA485196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4725144"/>
            <a:ext cx="7772400" cy="1362075"/>
          </a:xfrm>
        </p:spPr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Der Nachweis des W und Z </a:t>
            </a:r>
            <a:r>
              <a:rPr lang="de-DE" dirty="0" err="1" smtClean="0">
                <a:solidFill>
                  <a:schemeClr val="bg1"/>
                </a:solidFill>
              </a:rPr>
              <a:t>Bosons</a:t>
            </a:r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525px-Quark_structure_proton.svg.png"/>
          <p:cNvPicPr>
            <a:picLocks noChangeAspect="1"/>
          </p:cNvPicPr>
          <p:nvPr/>
        </p:nvPicPr>
        <p:blipFill>
          <a:blip r:embed="rId2" cstate="print">
            <a:lum bright="69000" contrast="-79000"/>
          </a:blip>
          <a:stretch>
            <a:fillRect/>
          </a:stretch>
        </p:blipFill>
        <p:spPr>
          <a:xfrm>
            <a:off x="2267744" y="1556792"/>
            <a:ext cx="4536504" cy="4536504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r>
              <a:rPr lang="de-DE" dirty="0" smtClean="0"/>
              <a:t>Aufbau des Proton: </a:t>
            </a:r>
            <a:r>
              <a:rPr lang="de-DE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Valenzquarks, </a:t>
            </a:r>
            <a:r>
              <a:rPr lang="de-DE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Gluonen</a:t>
            </a:r>
            <a:r>
              <a:rPr lang="de-DE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 Seequarks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None/>
            </a:pPr>
            <a:endParaRPr lang="de-DE" sz="2400" dirty="0" smtClean="0"/>
          </a:p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r>
              <a:rPr lang="de-DE" dirty="0" smtClean="0"/>
              <a:t>Es werden Antiquarks benötigt, die nur als Seequarks vorhanden sind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endParaRPr lang="de-DE" dirty="0" smtClean="0"/>
          </a:p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r>
              <a:rPr lang="de-DE" dirty="0" smtClean="0"/>
              <a:t>Seequarks tragen kleinen </a:t>
            </a:r>
            <a:r>
              <a:rPr lang="de-DE" dirty="0"/>
              <a:t>A</a:t>
            </a:r>
            <a:r>
              <a:rPr lang="de-DE" dirty="0" smtClean="0"/>
              <a:t>nteil des Protonimpulses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Font typeface="Wingdings"/>
              <a:buChar char="à"/>
            </a:pPr>
            <a:r>
              <a:rPr lang="de-DE" sz="2400" dirty="0" smtClean="0">
                <a:sym typeface="Wingdings" pitchFamily="2" charset="2"/>
              </a:rPr>
              <a:t>Niedrigere Energien, kleinerer Wirkungsquerschnitt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Font typeface="Wingdings"/>
              <a:buChar char="à"/>
            </a:pPr>
            <a:r>
              <a:rPr lang="de-DE" sz="2400" dirty="0" smtClean="0">
                <a:sym typeface="Wingdings" pitchFamily="2" charset="2"/>
              </a:rPr>
              <a:t>Antiprotonen:  </a:t>
            </a:r>
            <a:r>
              <a:rPr lang="de-DE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Wingdings" pitchFamily="2" charset="2"/>
              </a:rPr>
              <a:t>Antiquarks als Valenzquarks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Font typeface="Wingdings"/>
              <a:buChar char="à"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16.01.2015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Schlüsselexperimente der Teilchenphysik – Markus Neiczer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484A-FA71-4B93-BDE9-7AC9DA485196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395536" y="332656"/>
            <a:ext cx="8003232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Warum Protonen und Antiprotonen?</a:t>
            </a:r>
            <a:endParaRPr kumimoji="0" lang="de-DE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SPS (Super Proton Synchrotron)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r>
              <a:rPr lang="de-DE" dirty="0" smtClean="0"/>
              <a:t>Ging 1973 in Betrieb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endParaRPr lang="de-DE" dirty="0" smtClean="0"/>
          </a:p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r>
              <a:rPr lang="de-DE" dirty="0" smtClean="0"/>
              <a:t>Etwa 7 Km Umfang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endParaRPr lang="de-DE" dirty="0" smtClean="0"/>
          </a:p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r>
              <a:rPr lang="de-DE" dirty="0" smtClean="0"/>
              <a:t>Ursprünglich: Fixed Target </a:t>
            </a:r>
            <a:r>
              <a:rPr lang="de-DE" dirty="0" smtClean="0"/>
              <a:t>Synchrotron</a:t>
            </a:r>
            <a:endParaRPr lang="de-DE" dirty="0" smtClean="0"/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None/>
            </a:pPr>
            <a:endParaRPr lang="de-DE" dirty="0" smtClean="0"/>
          </a:p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r>
              <a:rPr lang="de-DE" dirty="0" smtClean="0"/>
              <a:t>1981 - 1984 Betrieb als Proton-Antiproton </a:t>
            </a:r>
            <a:r>
              <a:rPr lang="de-DE" dirty="0" err="1" smtClean="0"/>
              <a:t>Collider</a:t>
            </a:r>
            <a:r>
              <a:rPr lang="de-DE" dirty="0" smtClean="0"/>
              <a:t> durch Umbau bei 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16.01.2015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Schlüsselexperimente der Teilchenphysik – Markus Neiczer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484A-FA71-4B93-BDE9-7AC9DA485196}" type="slidenum">
              <a:rPr lang="de-DE" smtClean="0"/>
              <a:pPr/>
              <a:t>11</a:t>
            </a:fld>
            <a:endParaRPr lang="de-DE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/>
        </p:nvGraphicFramePr>
        <p:xfrm>
          <a:off x="6660232" y="2060848"/>
          <a:ext cx="1782762" cy="431800"/>
        </p:xfrm>
        <a:graphic>
          <a:graphicData uri="http://schemas.openxmlformats.org/presentationml/2006/ole">
            <p:oleObj spid="_x0000_s1027" name="Formel" r:id="rId3" imgW="838080" imgH="203040" progId="Equation.3">
              <p:embed/>
            </p:oleObj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/>
        </p:nvGraphicFramePr>
        <p:xfrm>
          <a:off x="5220072" y="5445224"/>
          <a:ext cx="2016224" cy="844635"/>
        </p:xfrm>
        <a:graphic>
          <a:graphicData uri="http://schemas.openxmlformats.org/presentationml/2006/ole">
            <p:oleObj spid="_x0000_s1028" name="Formel" r:id="rId4" imgW="939600" imgH="393480" progId="Equation.3">
              <p:embed/>
            </p:oleObj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6660232" y="170080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Erinnerung:</a:t>
            </a:r>
            <a:endParaRPr lang="de-DE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SPS (Super Proton Synchrotron)</a:t>
            </a:r>
            <a:endParaRPr lang="de-DE" dirty="0"/>
          </a:p>
        </p:txBody>
      </p:sp>
      <p:pic>
        <p:nvPicPr>
          <p:cNvPr id="7" name="Inhaltsplatzhalter 6" descr="SPS Rin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412776"/>
            <a:ext cx="6619850" cy="4525963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16.01.2015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Schlüsselexperimente der Teilchenphysik – Markus Neiczer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484A-FA71-4B93-BDE9-7AC9DA485196}" type="slidenum">
              <a:rPr lang="de-DE" smtClean="0"/>
              <a:pPr/>
              <a:t>12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SPS (Super Proton Synchrotron)</a:t>
            </a:r>
            <a:endParaRPr lang="de-DE" dirty="0"/>
          </a:p>
        </p:txBody>
      </p:sp>
      <p:pic>
        <p:nvPicPr>
          <p:cNvPr id="7" name="Inhaltsplatzhalter 6" descr="SPS Nah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3182" y="1600200"/>
            <a:ext cx="7497635" cy="4525963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16.01.2015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Schlüsselexperimente der Teilchenphysik – Markus Neiczer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484A-FA71-4B93-BDE9-7AC9DA485196}" type="slidenum">
              <a:rPr lang="de-DE" smtClean="0"/>
              <a:pPr/>
              <a:t>13</a:t>
            </a:fld>
            <a:endParaRPr lang="de-DE"/>
          </a:p>
        </p:txBody>
      </p:sp>
      <p:cxnSp>
        <p:nvCxnSpPr>
          <p:cNvPr id="9" name="Gerade Verbindung mit Pfeil 8"/>
          <p:cNvCxnSpPr/>
          <p:nvPr/>
        </p:nvCxnSpPr>
        <p:spPr>
          <a:xfrm flipH="1" flipV="1">
            <a:off x="6876256" y="5373216"/>
            <a:ext cx="432048" cy="14401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6515200" y="5661248"/>
            <a:ext cx="26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 smtClean="0"/>
              <a:t>Protonen werden beschleunigt</a:t>
            </a:r>
            <a:endParaRPr lang="de-DE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SPS (Super Proton Synchrotron)</a:t>
            </a:r>
            <a:endParaRPr lang="de-DE" dirty="0"/>
          </a:p>
        </p:txBody>
      </p:sp>
      <p:pic>
        <p:nvPicPr>
          <p:cNvPr id="7" name="Inhaltsplatzhalter 6" descr="SPS Nah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3182" y="1600200"/>
            <a:ext cx="7497635" cy="4525963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16.01.2015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Schlüsselexperimente der Teilchenphysik – Markus Neiczer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484A-FA71-4B93-BDE9-7AC9DA485196}" type="slidenum">
              <a:rPr lang="de-DE" smtClean="0"/>
              <a:pPr/>
              <a:t>14</a:t>
            </a:fld>
            <a:endParaRPr lang="de-DE"/>
          </a:p>
        </p:txBody>
      </p:sp>
      <p:cxnSp>
        <p:nvCxnSpPr>
          <p:cNvPr id="9" name="Gerade Verbindung mit Pfeil 8"/>
          <p:cNvCxnSpPr/>
          <p:nvPr/>
        </p:nvCxnSpPr>
        <p:spPr>
          <a:xfrm flipH="1" flipV="1">
            <a:off x="6876256" y="5373216"/>
            <a:ext cx="432048" cy="14401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 flipV="1">
            <a:off x="3995936" y="5085184"/>
            <a:ext cx="1296144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67544" y="5301208"/>
            <a:ext cx="36724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 smtClean="0"/>
              <a:t>Erzeugung von Antiprotonen (Kupfertarget)</a:t>
            </a:r>
            <a:endParaRPr lang="de-DE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SPS (Super Proton Synchrotron)</a:t>
            </a:r>
            <a:endParaRPr lang="de-DE" dirty="0"/>
          </a:p>
        </p:txBody>
      </p:sp>
      <p:pic>
        <p:nvPicPr>
          <p:cNvPr id="7" name="Inhaltsplatzhalter 6" descr="SPS Nah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600200"/>
            <a:ext cx="7497635" cy="4525963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16.01.2015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Schlüsselexperimente der Teilchenphysik – Markus Neiczer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484A-FA71-4B93-BDE9-7AC9DA485196}" type="slidenum">
              <a:rPr lang="de-DE" smtClean="0"/>
              <a:pPr/>
              <a:t>15</a:t>
            </a:fld>
            <a:endParaRPr lang="de-DE"/>
          </a:p>
        </p:txBody>
      </p:sp>
      <p:cxnSp>
        <p:nvCxnSpPr>
          <p:cNvPr id="9" name="Gerade Verbindung mit Pfeil 8"/>
          <p:cNvCxnSpPr/>
          <p:nvPr/>
        </p:nvCxnSpPr>
        <p:spPr>
          <a:xfrm flipH="1" flipV="1">
            <a:off x="6876256" y="5373216"/>
            <a:ext cx="432048" cy="14401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 flipV="1">
            <a:off x="3995936" y="5085184"/>
            <a:ext cx="1296144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 flipV="1">
            <a:off x="2483768" y="4725144"/>
            <a:ext cx="2448272" cy="720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179512" y="4869160"/>
            <a:ext cx="35283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 smtClean="0"/>
              <a:t>Antiprotonen Akkumulator + stochastische Kühlung</a:t>
            </a:r>
            <a:endParaRPr lang="de-DE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SPS (Super Proton Synchrotron)</a:t>
            </a:r>
            <a:endParaRPr lang="de-DE" dirty="0"/>
          </a:p>
        </p:txBody>
      </p:sp>
      <p:pic>
        <p:nvPicPr>
          <p:cNvPr id="7" name="Inhaltsplatzhalter 6" descr="SPS Nah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3182" y="1600200"/>
            <a:ext cx="7497635" cy="4525963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16.01.2015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Schlüsselexperimente der Teilchenphysik – Markus Neiczer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484A-FA71-4B93-BDE9-7AC9DA485196}" type="slidenum">
              <a:rPr lang="de-DE" smtClean="0"/>
              <a:pPr/>
              <a:t>16</a:t>
            </a:fld>
            <a:endParaRPr lang="de-DE"/>
          </a:p>
        </p:txBody>
      </p:sp>
      <p:cxnSp>
        <p:nvCxnSpPr>
          <p:cNvPr id="9" name="Gerade Verbindung mit Pfeil 8"/>
          <p:cNvCxnSpPr/>
          <p:nvPr/>
        </p:nvCxnSpPr>
        <p:spPr>
          <a:xfrm flipH="1" flipV="1">
            <a:off x="6876256" y="5373216"/>
            <a:ext cx="432048" cy="14401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 flipV="1">
            <a:off x="3995936" y="5085184"/>
            <a:ext cx="1296144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 flipV="1">
            <a:off x="2483768" y="4725144"/>
            <a:ext cx="2448272" cy="720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 flipV="1">
            <a:off x="1115616" y="2636912"/>
            <a:ext cx="432048" cy="4320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179512" y="3212976"/>
            <a:ext cx="25922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 smtClean="0"/>
              <a:t>Einspeisung in SPS und Kollisionen in UA1 und UA2</a:t>
            </a:r>
            <a:endParaRPr lang="de-DE" sz="2200" b="1" dirty="0"/>
          </a:p>
        </p:txBody>
      </p:sp>
      <p:cxnSp>
        <p:nvCxnSpPr>
          <p:cNvPr id="18" name="Gerade Verbindung mit Pfeil 17"/>
          <p:cNvCxnSpPr/>
          <p:nvPr/>
        </p:nvCxnSpPr>
        <p:spPr>
          <a:xfrm flipV="1">
            <a:off x="1331640" y="2420888"/>
            <a:ext cx="4248472" cy="6480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stochastische Kühlu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2348880"/>
            <a:ext cx="3685126" cy="295232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Stochastische Kühlung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r>
              <a:rPr lang="de-DE" dirty="0" smtClean="0"/>
              <a:t>Teilchen haben transversale Impulsverteilung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None/>
            </a:pPr>
            <a:r>
              <a:rPr lang="de-DE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Wingdings" pitchFamily="2" charset="2"/>
              </a:rPr>
              <a:t></a:t>
            </a:r>
            <a:r>
              <a:rPr lang="de-DE" dirty="0" smtClean="0">
                <a:sym typeface="Wingdings" pitchFamily="2" charset="2"/>
              </a:rPr>
              <a:t> Abweichung von idealer Kreisbahn</a:t>
            </a:r>
            <a:endParaRPr lang="de-DE" dirty="0" smtClean="0"/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None/>
            </a:pPr>
            <a:endParaRPr lang="de-DE" dirty="0" smtClean="0"/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None/>
            </a:pPr>
            <a:endParaRPr lang="de-DE" dirty="0" smtClean="0"/>
          </a:p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r>
              <a:rPr lang="de-DE" dirty="0" smtClean="0"/>
              <a:t>Korrektur durch 					„pick-</a:t>
            </a:r>
            <a:r>
              <a:rPr lang="de-DE" dirty="0" err="1" smtClean="0"/>
              <a:t>up</a:t>
            </a:r>
            <a:r>
              <a:rPr lang="de-DE" dirty="0" smtClean="0"/>
              <a:t>“ und „</a:t>
            </a:r>
            <a:r>
              <a:rPr lang="de-DE" dirty="0" err="1" smtClean="0"/>
              <a:t>kicker</a:t>
            </a:r>
            <a:r>
              <a:rPr lang="de-DE" dirty="0" smtClean="0"/>
              <a:t>“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endParaRPr lang="de-DE" dirty="0" smtClean="0"/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None/>
            </a:pPr>
            <a:endParaRPr lang="de-DE" dirty="0" smtClean="0"/>
          </a:p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r>
              <a:rPr lang="de-DE" dirty="0" smtClean="0"/>
              <a:t>Nobelpreis 1984 an Simon van der Meer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None/>
            </a:pPr>
            <a:endParaRPr lang="de-DE" dirty="0" smtClean="0"/>
          </a:p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16.01.2015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Schlüsselexperimente der Teilchenphysik – Markus Neiczer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484A-FA71-4B93-BDE9-7AC9DA485196}" type="slidenum">
              <a:rPr lang="de-DE" smtClean="0"/>
              <a:pPr/>
              <a:t>17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 descr="UA1 detektor auseinander rollba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2060848"/>
            <a:ext cx="5652120" cy="402962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a. Der UA1 Detektor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16.01.2015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Schlüsselexperimente der Teilchenphysik – Markus Neiczer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484A-FA71-4B93-BDE9-7AC9DA485196}" type="slidenum">
              <a:rPr lang="de-DE" smtClean="0"/>
              <a:pPr/>
              <a:t>18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r>
              <a:rPr lang="de-DE" dirty="0" smtClean="0"/>
              <a:t>Volumen: 6x6x10 m³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r>
              <a:rPr lang="de-DE" dirty="0" smtClean="0"/>
              <a:t>Gewicht: 2000 Tonnen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r>
              <a:rPr lang="de-DE" dirty="0" smtClean="0"/>
              <a:t>4 </a:t>
            </a:r>
            <a:r>
              <a:rPr lang="el-GR" dirty="0" smtClean="0"/>
              <a:t>π</a:t>
            </a:r>
            <a:r>
              <a:rPr lang="de-DE" dirty="0" smtClean="0"/>
              <a:t> Detektor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r>
              <a:rPr lang="de-DE" dirty="0" smtClean="0"/>
              <a:t>Typischer Schalenaufbau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Aufbau UA1 Detektor</a:t>
            </a:r>
            <a:endParaRPr lang="de-DE" dirty="0"/>
          </a:p>
        </p:txBody>
      </p:sp>
      <p:pic>
        <p:nvPicPr>
          <p:cNvPr id="7" name="Inhaltsplatzhalter 6" descr="UA1 seitenansich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628800"/>
            <a:ext cx="5256584" cy="3957543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16.01.2015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Schlüsselexperimente der Teilchenphysik – Markus Neiczer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484A-FA71-4B93-BDE9-7AC9DA485196}" type="slidenum">
              <a:rPr lang="de-DE" smtClean="0"/>
              <a:pPr/>
              <a:t>19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755576" y="1340768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de-DE" sz="3200" dirty="0" smtClean="0"/>
              <a:t> Seitenansicht:</a:t>
            </a:r>
            <a:endParaRPr lang="de-DE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z-boson.jpg"/>
          <p:cNvPicPr>
            <a:picLocks noChangeAspect="1"/>
          </p:cNvPicPr>
          <p:nvPr/>
        </p:nvPicPr>
        <p:blipFill>
          <a:blip r:embed="rId2" cstate="print">
            <a:lum bright="96000" contrast="-25000"/>
          </a:blip>
          <a:stretch>
            <a:fillRect/>
          </a:stretch>
        </p:blipFill>
        <p:spPr>
          <a:xfrm>
            <a:off x="1115616" y="1196752"/>
            <a:ext cx="7128792" cy="508817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Inhalt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15616" y="1556792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571500" indent="-571500">
              <a:buClr>
                <a:schemeClr val="accent6">
                  <a:lumMod val="60000"/>
                  <a:lumOff val="40000"/>
                </a:schemeClr>
              </a:buClr>
              <a:buFont typeface="+mj-lt"/>
              <a:buAutoNum type="romanUcPeriod"/>
            </a:pPr>
            <a:r>
              <a:rPr lang="de-DE" dirty="0" smtClean="0"/>
              <a:t>Grundlagen</a:t>
            </a:r>
          </a:p>
          <a:p>
            <a:pPr marL="571500" indent="-571500">
              <a:buClr>
                <a:schemeClr val="accent6">
                  <a:lumMod val="60000"/>
                  <a:lumOff val="40000"/>
                </a:schemeClr>
              </a:buClr>
              <a:buFont typeface="+mj-lt"/>
              <a:buAutoNum type="romanUcPeriod"/>
            </a:pPr>
            <a:endParaRPr lang="de-DE" dirty="0" smtClean="0"/>
          </a:p>
          <a:p>
            <a:pPr marL="571500" indent="-571500">
              <a:buClr>
                <a:schemeClr val="accent6">
                  <a:lumMod val="60000"/>
                  <a:lumOff val="40000"/>
                </a:schemeClr>
              </a:buClr>
              <a:buFont typeface="+mj-lt"/>
              <a:buAutoNum type="romanUcPeriod"/>
            </a:pPr>
            <a:r>
              <a:rPr lang="de-DE" dirty="0" smtClean="0"/>
              <a:t>Historie</a:t>
            </a:r>
          </a:p>
          <a:p>
            <a:pPr marL="571500" indent="-571500">
              <a:buClr>
                <a:schemeClr val="accent6">
                  <a:lumMod val="60000"/>
                  <a:lumOff val="40000"/>
                </a:schemeClr>
              </a:buClr>
              <a:buFont typeface="+mj-lt"/>
              <a:buAutoNum type="romanUcPeriod"/>
            </a:pPr>
            <a:endParaRPr lang="de-DE" dirty="0" smtClean="0"/>
          </a:p>
          <a:p>
            <a:pPr marL="571500" indent="-571500">
              <a:buClr>
                <a:schemeClr val="accent6">
                  <a:lumMod val="60000"/>
                  <a:lumOff val="40000"/>
                </a:schemeClr>
              </a:buClr>
              <a:buFont typeface="+mj-lt"/>
              <a:buAutoNum type="romanUcPeriod"/>
            </a:pPr>
            <a:r>
              <a:rPr lang="de-DE" dirty="0" smtClean="0"/>
              <a:t>Das UA1 Experiment</a:t>
            </a:r>
          </a:p>
          <a:p>
            <a:pPr marL="971550" lvl="1" indent="-571500">
              <a:buClr>
                <a:schemeClr val="accent6">
                  <a:lumMod val="60000"/>
                  <a:lumOff val="40000"/>
                </a:schemeClr>
              </a:buClr>
              <a:buFont typeface="+mj-lt"/>
              <a:buAutoNum type="alphaLcPeriod"/>
            </a:pPr>
            <a:r>
              <a:rPr lang="de-DE" dirty="0" smtClean="0"/>
              <a:t>Der UA1 Detektor</a:t>
            </a:r>
          </a:p>
          <a:p>
            <a:pPr marL="971550" lvl="1" indent="-571500">
              <a:buClr>
                <a:schemeClr val="accent6">
                  <a:lumMod val="60000"/>
                  <a:lumOff val="40000"/>
                </a:schemeClr>
              </a:buClr>
              <a:buFont typeface="+mj-lt"/>
              <a:buAutoNum type="alphaLcPeriod"/>
            </a:pPr>
            <a:r>
              <a:rPr lang="de-DE" dirty="0" smtClean="0"/>
              <a:t>Die Entdeckung des W</a:t>
            </a:r>
          </a:p>
          <a:p>
            <a:pPr marL="971550" lvl="1" indent="-571500">
              <a:buClr>
                <a:schemeClr val="accent6">
                  <a:lumMod val="60000"/>
                  <a:lumOff val="40000"/>
                </a:schemeClr>
              </a:buClr>
              <a:buFont typeface="+mj-lt"/>
              <a:buAutoNum type="alphaLcPeriod"/>
            </a:pPr>
            <a:r>
              <a:rPr lang="de-DE" dirty="0" smtClean="0"/>
              <a:t>Der Nachweis des Z</a:t>
            </a:r>
          </a:p>
          <a:p>
            <a:pPr marL="571500" indent="-571500">
              <a:buClr>
                <a:schemeClr val="accent6">
                  <a:lumMod val="60000"/>
                  <a:lumOff val="40000"/>
                </a:schemeClr>
              </a:buClr>
              <a:buFont typeface="+mj-lt"/>
              <a:buAutoNum type="romanUcPeriod"/>
            </a:pPr>
            <a:endParaRPr lang="de-DE" dirty="0" smtClean="0"/>
          </a:p>
          <a:p>
            <a:pPr marL="571500" indent="-571500">
              <a:buClr>
                <a:schemeClr val="accent6">
                  <a:lumMod val="60000"/>
                  <a:lumOff val="40000"/>
                </a:schemeClr>
              </a:buClr>
              <a:buFont typeface="+mj-lt"/>
              <a:buAutoNum type="romanUcPeriod"/>
            </a:pPr>
            <a:r>
              <a:rPr lang="de-DE" dirty="0" smtClean="0"/>
              <a:t>Resultate &amp; Zusammenfassung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16.01.2015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Schlüsselexperimente der Teilchenphysik – Markus </a:t>
            </a:r>
            <a:r>
              <a:rPr lang="de-DE" dirty="0" err="1" smtClean="0"/>
              <a:t>Neiczer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484A-FA71-4B93-BDE9-7AC9DA485196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Aufbau UA1 Detektor</a:t>
            </a:r>
            <a:endParaRPr lang="de-DE" dirty="0"/>
          </a:p>
        </p:txBody>
      </p:sp>
      <p:pic>
        <p:nvPicPr>
          <p:cNvPr id="7" name="Inhaltsplatzhalter 6" descr="UA1 seitenansich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772816"/>
            <a:ext cx="5069143" cy="3816424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16.01.2015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Schlüsselexperimente der Teilchenphysik – Markus Neiczer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484A-FA71-4B93-BDE9-7AC9DA485196}" type="slidenum">
              <a:rPr lang="de-DE" smtClean="0"/>
              <a:pPr/>
              <a:t>20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755576" y="1340768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de-DE" sz="3200" dirty="0" smtClean="0"/>
              <a:t> Seitenansicht:</a:t>
            </a:r>
          </a:p>
        </p:txBody>
      </p:sp>
      <p:cxnSp>
        <p:nvCxnSpPr>
          <p:cNvPr id="12" name="Gerade Verbindung mit Pfeil 11"/>
          <p:cNvCxnSpPr/>
          <p:nvPr/>
        </p:nvCxnSpPr>
        <p:spPr>
          <a:xfrm flipH="1">
            <a:off x="3923928" y="2276872"/>
            <a:ext cx="1944216" cy="8640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 flipH="1" flipV="1">
            <a:off x="4067944" y="3501008"/>
            <a:ext cx="1512168" cy="165618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5940152" y="1484784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Zentral Detektor</a:t>
            </a:r>
            <a:endParaRPr lang="de-DE" sz="2400" dirty="0"/>
          </a:p>
        </p:txBody>
      </p:sp>
      <p:sp>
        <p:nvSpPr>
          <p:cNvPr id="16" name="Textfeld 15"/>
          <p:cNvSpPr txBox="1"/>
          <p:nvPr/>
        </p:nvSpPr>
        <p:spPr>
          <a:xfrm>
            <a:off x="5724128" y="5229200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Strahlrohr  (Vakuum)</a:t>
            </a:r>
            <a:endParaRPr lang="de-DE" sz="2400" dirty="0"/>
          </a:p>
        </p:txBody>
      </p:sp>
      <p:pic>
        <p:nvPicPr>
          <p:cNvPr id="17" name="Grafik 16" descr="UA1 Central detect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1988839"/>
            <a:ext cx="2304256" cy="30593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Aufbau UA1 Detektor</a:t>
            </a:r>
            <a:endParaRPr lang="de-DE" dirty="0"/>
          </a:p>
        </p:txBody>
      </p:sp>
      <p:pic>
        <p:nvPicPr>
          <p:cNvPr id="7" name="Inhaltsplatzhalter 6" descr="UA1 seitenansich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628800"/>
            <a:ext cx="5256584" cy="3957543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16.01.2015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Schlüsselexperimente der Teilchenphysik – Markus Neiczer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484A-FA71-4B93-BDE9-7AC9DA485196}" type="slidenum">
              <a:rPr lang="de-DE" smtClean="0"/>
              <a:pPr/>
              <a:t>21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755576" y="1340768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de-DE" sz="3200" dirty="0" smtClean="0"/>
              <a:t> Seitenansicht:</a:t>
            </a:r>
            <a:endParaRPr lang="de-DE" sz="3200" dirty="0"/>
          </a:p>
        </p:txBody>
      </p:sp>
      <p:cxnSp>
        <p:nvCxnSpPr>
          <p:cNvPr id="12" name="Gerade Verbindung mit Pfeil 11"/>
          <p:cNvCxnSpPr/>
          <p:nvPr/>
        </p:nvCxnSpPr>
        <p:spPr>
          <a:xfrm flipH="1">
            <a:off x="4355976" y="1844824"/>
            <a:ext cx="1800200" cy="8640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5580112" y="1340768"/>
            <a:ext cx="3380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/>
              <a:t>Elektromagn</a:t>
            </a:r>
            <a:r>
              <a:rPr lang="de-DE" sz="2400" dirty="0" smtClean="0"/>
              <a:t>. Kalorimeter</a:t>
            </a:r>
            <a:endParaRPr lang="de-DE" sz="2400" dirty="0"/>
          </a:p>
        </p:txBody>
      </p:sp>
      <p:cxnSp>
        <p:nvCxnSpPr>
          <p:cNvPr id="15" name="Gerade Verbindung mit Pfeil 14"/>
          <p:cNvCxnSpPr/>
          <p:nvPr/>
        </p:nvCxnSpPr>
        <p:spPr>
          <a:xfrm flipH="1">
            <a:off x="1763688" y="1844824"/>
            <a:ext cx="3888432" cy="122413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Grafik 15" descr="UA1 Gondol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1916832"/>
            <a:ext cx="2483034" cy="3600400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>
          <a:xfrm>
            <a:off x="6732240" y="5661248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„</a:t>
            </a:r>
            <a:r>
              <a:rPr lang="de-DE" sz="2400" dirty="0" err="1" smtClean="0"/>
              <a:t>Gondolas</a:t>
            </a:r>
            <a:r>
              <a:rPr lang="de-DE" sz="2400" dirty="0" smtClean="0"/>
              <a:t>“</a:t>
            </a:r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Aufbau UA1 Detektor</a:t>
            </a:r>
            <a:endParaRPr lang="de-DE" dirty="0"/>
          </a:p>
        </p:txBody>
      </p:sp>
      <p:pic>
        <p:nvPicPr>
          <p:cNvPr id="7" name="Inhaltsplatzhalter 6" descr="UA1 seitenansich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628800"/>
            <a:ext cx="5256584" cy="3957543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16.01.2015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Schlüsselexperimente der Teilchenphysik – Markus Neiczer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484A-FA71-4B93-BDE9-7AC9DA485196}" type="slidenum">
              <a:rPr lang="de-DE" smtClean="0"/>
              <a:pPr/>
              <a:t>22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755576" y="1340768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de-DE" sz="3200" dirty="0" smtClean="0"/>
              <a:t> Seitenansicht:</a:t>
            </a:r>
            <a:endParaRPr lang="de-DE" sz="3200" dirty="0"/>
          </a:p>
        </p:txBody>
      </p:sp>
      <p:cxnSp>
        <p:nvCxnSpPr>
          <p:cNvPr id="12" name="Gerade Verbindung mit Pfeil 11"/>
          <p:cNvCxnSpPr/>
          <p:nvPr/>
        </p:nvCxnSpPr>
        <p:spPr>
          <a:xfrm flipH="1">
            <a:off x="4499992" y="1772816"/>
            <a:ext cx="1440160" cy="7920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6084168" y="1340768"/>
            <a:ext cx="2448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dirty="0" smtClean="0"/>
              <a:t>Aluminium Spule: </a:t>
            </a:r>
          </a:p>
          <a:p>
            <a:r>
              <a:rPr lang="de-DE" sz="2200" dirty="0" smtClean="0"/>
              <a:t>Magnetfeld 0,7 T</a:t>
            </a:r>
            <a:endParaRPr lang="de-DE" sz="2200" dirty="0"/>
          </a:p>
        </p:txBody>
      </p:sp>
      <p:pic>
        <p:nvPicPr>
          <p:cNvPr id="14" name="Grafik 13" descr="UA1 Magnetfel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2060848"/>
            <a:ext cx="2736304" cy="3035531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cxnSp>
        <p:nvCxnSpPr>
          <p:cNvPr id="18" name="Gerade Verbindung mit Pfeil 17"/>
          <p:cNvCxnSpPr/>
          <p:nvPr/>
        </p:nvCxnSpPr>
        <p:spPr>
          <a:xfrm flipH="1" flipV="1">
            <a:off x="4572000" y="4509120"/>
            <a:ext cx="1728192" cy="8640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 flipH="1" flipV="1">
            <a:off x="1403648" y="4365104"/>
            <a:ext cx="4824536" cy="10801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6372200" y="5157192"/>
            <a:ext cx="18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dirty="0" err="1" smtClean="0"/>
              <a:t>Hadronische</a:t>
            </a:r>
            <a:r>
              <a:rPr lang="de-DE" sz="2200" dirty="0" smtClean="0"/>
              <a:t> Kalorimeter</a:t>
            </a:r>
            <a:endParaRPr lang="de-DE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Aufbau UA1 Detektor</a:t>
            </a:r>
            <a:endParaRPr lang="de-DE" dirty="0"/>
          </a:p>
        </p:txBody>
      </p:sp>
      <p:pic>
        <p:nvPicPr>
          <p:cNvPr id="7" name="Inhaltsplatzhalter 6" descr="UA1 frontal ansich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700808"/>
            <a:ext cx="3204864" cy="4349080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16.01.2015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Schlüsselexperimente der Teilchenphysik – Markus Neiczer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484A-FA71-4B93-BDE9-7AC9DA485196}" type="slidenum">
              <a:rPr lang="de-DE" smtClean="0"/>
              <a:pPr/>
              <a:t>23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755576" y="1268760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de-DE" sz="3200" dirty="0" smtClean="0"/>
              <a:t> Frontale Sicht:</a:t>
            </a:r>
            <a:endParaRPr lang="de-DE" sz="3200" dirty="0"/>
          </a:p>
        </p:txBody>
      </p:sp>
      <p:cxnSp>
        <p:nvCxnSpPr>
          <p:cNvPr id="12" name="Gerade Verbindung mit Pfeil 11"/>
          <p:cNvCxnSpPr/>
          <p:nvPr/>
        </p:nvCxnSpPr>
        <p:spPr>
          <a:xfrm flipH="1">
            <a:off x="3275856" y="1988840"/>
            <a:ext cx="1368152" cy="7200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 flipH="1" flipV="1">
            <a:off x="3203848" y="2132856"/>
            <a:ext cx="1440160" cy="9361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 flipH="1">
            <a:off x="3275856" y="3284984"/>
            <a:ext cx="1368152" cy="20882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4788024" y="1556792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 smtClean="0"/>
              <a:t>Hadronische</a:t>
            </a:r>
            <a:r>
              <a:rPr lang="de-DE" sz="2400" dirty="0" smtClean="0"/>
              <a:t> Kalorimeter</a:t>
            </a:r>
          </a:p>
          <a:p>
            <a:r>
              <a:rPr lang="de-DE" sz="2400" dirty="0" smtClean="0"/>
              <a:t>„</a:t>
            </a:r>
            <a:r>
              <a:rPr lang="de-DE" sz="2400" dirty="0" err="1" smtClean="0"/>
              <a:t>C`s</a:t>
            </a:r>
            <a:r>
              <a:rPr lang="de-DE" sz="2400" dirty="0" smtClean="0"/>
              <a:t>“</a:t>
            </a:r>
            <a:endParaRPr lang="de-DE" sz="2400" dirty="0"/>
          </a:p>
        </p:txBody>
      </p:sp>
      <p:sp>
        <p:nvSpPr>
          <p:cNvPr id="23" name="Textfeld 22"/>
          <p:cNvSpPr txBox="1"/>
          <p:nvPr/>
        </p:nvSpPr>
        <p:spPr>
          <a:xfrm>
            <a:off x="4788024" y="2924944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 smtClean="0"/>
              <a:t>Myonenkammern</a:t>
            </a:r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b. Die Entdeckung des W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r>
              <a:rPr lang="de-DE" dirty="0" smtClean="0"/>
              <a:t>Prozess: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endParaRPr lang="de-DE" dirty="0" smtClean="0"/>
          </a:p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endParaRPr lang="de-DE" dirty="0" smtClean="0"/>
          </a:p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r>
              <a:rPr lang="de-DE" dirty="0" smtClean="0"/>
              <a:t>Begin der </a:t>
            </a:r>
            <a:r>
              <a:rPr lang="de-DE" dirty="0" err="1" smtClean="0"/>
              <a:t>Datennahme</a:t>
            </a:r>
            <a:r>
              <a:rPr lang="de-DE" dirty="0" smtClean="0"/>
              <a:t> Ende des Jahres 1982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endParaRPr lang="de-DE" dirty="0" smtClean="0"/>
          </a:p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r>
              <a:rPr lang="de-DE" dirty="0" smtClean="0"/>
              <a:t>Wie lässt sich der Prozess identifizieren?</a:t>
            </a:r>
          </a:p>
          <a:p>
            <a:pPr marL="971550" lvl="1" indent="-514350">
              <a:buClr>
                <a:schemeClr val="accent6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de-DE" dirty="0" smtClean="0"/>
              <a:t>Elektron</a:t>
            </a:r>
          </a:p>
          <a:p>
            <a:pPr marL="971550" lvl="1" indent="-514350">
              <a:buClr>
                <a:schemeClr val="accent6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de-DE" dirty="0" smtClean="0"/>
              <a:t>(Anti-)Neutrino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16.01.2015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Schlüsselexperimente der Teilchenphysik – Markus Neiczer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484A-FA71-4B93-BDE9-7AC9DA485196}" type="slidenum">
              <a:rPr lang="de-DE" smtClean="0"/>
              <a:pPr/>
              <a:t>24</a:t>
            </a:fld>
            <a:endParaRPr lang="de-DE"/>
          </a:p>
        </p:txBody>
      </p:sp>
      <p:pic>
        <p:nvPicPr>
          <p:cNvPr id="7" name="Grafik 6" descr="W Prozes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1412776"/>
            <a:ext cx="3648584" cy="1448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1. Identifikation des Elektrons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>
                <a:schemeClr val="accent6">
                  <a:lumMod val="60000"/>
                  <a:lumOff val="40000"/>
                </a:schemeClr>
              </a:buClr>
              <a:buFont typeface="+mj-lt"/>
              <a:buAutoNum type="arabicParenBoth"/>
            </a:pPr>
            <a:r>
              <a:rPr lang="de-DE" dirty="0" smtClean="0"/>
              <a:t>Spur im Zentraldetektor</a:t>
            </a:r>
          </a:p>
          <a:p>
            <a:pPr marL="514350" indent="-514350">
              <a:buClr>
                <a:schemeClr val="accent6">
                  <a:lumMod val="60000"/>
                  <a:lumOff val="40000"/>
                </a:schemeClr>
              </a:buClr>
              <a:buFont typeface="+mj-lt"/>
              <a:buAutoNum type="arabicParenBoth"/>
            </a:pPr>
            <a:endParaRPr lang="de-DE" dirty="0" smtClean="0"/>
          </a:p>
          <a:p>
            <a:pPr marL="514350" indent="-514350">
              <a:buClr>
                <a:schemeClr val="accent6">
                  <a:lumMod val="60000"/>
                  <a:lumOff val="40000"/>
                </a:schemeClr>
              </a:buClr>
              <a:buFont typeface="+mj-lt"/>
              <a:buAutoNum type="arabicParenBoth"/>
            </a:pPr>
            <a:r>
              <a:rPr lang="de-DE" dirty="0" smtClean="0"/>
              <a:t>Hinterlässt Energie im EM-Kalorimeter</a:t>
            </a:r>
          </a:p>
          <a:p>
            <a:pPr marL="514350" indent="-514350">
              <a:buClr>
                <a:schemeClr val="accent6">
                  <a:lumMod val="60000"/>
                  <a:lumOff val="40000"/>
                </a:schemeClr>
              </a:buClr>
              <a:buFont typeface="+mj-lt"/>
              <a:buAutoNum type="arabicParenBoth"/>
            </a:pPr>
            <a:endParaRPr lang="de-DE" dirty="0" smtClean="0"/>
          </a:p>
          <a:p>
            <a:pPr marL="514350" indent="-514350">
              <a:buClr>
                <a:schemeClr val="accent6">
                  <a:lumMod val="60000"/>
                  <a:lumOff val="40000"/>
                </a:schemeClr>
              </a:buClr>
              <a:buFont typeface="+mj-lt"/>
              <a:buAutoNum type="arabicParenBoth"/>
            </a:pPr>
            <a:r>
              <a:rPr lang="de-DE" dirty="0" smtClean="0"/>
              <a:t>Keine / Kaum Energie im dahinterliegenden </a:t>
            </a:r>
            <a:r>
              <a:rPr lang="de-DE" dirty="0" err="1" smtClean="0"/>
              <a:t>hadronischen</a:t>
            </a:r>
            <a:r>
              <a:rPr lang="de-DE" dirty="0" smtClean="0"/>
              <a:t> Kalorimeter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16.01.2015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Schlüsselexperimente der Teilchenphysik – Markus Neiczer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484A-FA71-4B93-BDE9-7AC9DA485196}" type="slidenum">
              <a:rPr lang="de-DE" smtClean="0"/>
              <a:pPr/>
              <a:t>25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Clr>
                <a:schemeClr val="accent6">
                  <a:lumMod val="60000"/>
                  <a:lumOff val="40000"/>
                </a:schemeClr>
              </a:buClr>
              <a:buNone/>
            </a:pPr>
            <a:r>
              <a:rPr lang="de-DE" dirty="0" smtClean="0"/>
              <a:t>Identifikation über </a:t>
            </a:r>
            <a:r>
              <a:rPr lang="de-DE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fehlende Energie</a:t>
            </a:r>
            <a:r>
              <a:rPr lang="de-DE" dirty="0" smtClean="0"/>
              <a:t>:</a:t>
            </a:r>
          </a:p>
          <a:p>
            <a:pPr marL="514350" indent="-514350">
              <a:buClr>
                <a:schemeClr val="accent6">
                  <a:lumMod val="60000"/>
                  <a:lumOff val="40000"/>
                </a:schemeClr>
              </a:buClr>
              <a:buFont typeface="+mj-lt"/>
              <a:buAutoNum type="arabicParenBoth"/>
            </a:pPr>
            <a:endParaRPr lang="de-DE" dirty="0" smtClean="0"/>
          </a:p>
          <a:p>
            <a:pPr marL="514350" indent="-514350">
              <a:buClr>
                <a:schemeClr val="accent6">
                  <a:lumMod val="60000"/>
                  <a:lumOff val="40000"/>
                </a:schemeClr>
              </a:buClr>
              <a:buFont typeface="+mj-lt"/>
              <a:buAutoNum type="arabicParenBoth"/>
            </a:pPr>
            <a:r>
              <a:rPr lang="de-DE" dirty="0" smtClean="0"/>
              <a:t>Bildung von Vektoren zu Energiedepositionen</a:t>
            </a:r>
          </a:p>
          <a:p>
            <a:pPr marL="514350" indent="-514350">
              <a:buClr>
                <a:schemeClr val="accent6">
                  <a:lumMod val="60000"/>
                  <a:lumOff val="40000"/>
                </a:schemeClr>
              </a:buClr>
              <a:buFont typeface="+mj-lt"/>
              <a:buAutoNum type="arabicParenBoth"/>
            </a:pPr>
            <a:endParaRPr lang="de-DE" dirty="0" smtClean="0"/>
          </a:p>
          <a:p>
            <a:pPr marL="514350" indent="-514350">
              <a:buClr>
                <a:schemeClr val="accent6">
                  <a:lumMod val="60000"/>
                  <a:lumOff val="40000"/>
                </a:schemeClr>
              </a:buClr>
              <a:buFont typeface="+mj-lt"/>
              <a:buAutoNum type="arabicParenBoth"/>
            </a:pPr>
            <a:r>
              <a:rPr lang="de-DE" dirty="0" smtClean="0"/>
              <a:t>Projektion in die transversale Ebene</a:t>
            </a:r>
          </a:p>
          <a:p>
            <a:pPr marL="514350" indent="-514350">
              <a:buClr>
                <a:schemeClr val="accent6">
                  <a:lumMod val="60000"/>
                  <a:lumOff val="40000"/>
                </a:schemeClr>
              </a:buClr>
              <a:buFont typeface="+mj-lt"/>
              <a:buAutoNum type="arabicParenBoth"/>
            </a:pPr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16.01.2015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Schlüsselexperimente der Teilchenphysik – Markus Neiczer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484A-FA71-4B93-BDE9-7AC9DA485196}" type="slidenum">
              <a:rPr lang="de-DE" smtClean="0"/>
              <a:pPr/>
              <a:t>26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003232" cy="706090"/>
          </a:xfrm>
        </p:spPr>
        <p:txBody>
          <a:bodyPr>
            <a:normAutofit/>
          </a:bodyPr>
          <a:lstStyle/>
          <a:p>
            <a:r>
              <a:rPr lang="de-DE" sz="3600" dirty="0" smtClean="0"/>
              <a:t>2. Identifikation des (Anti-)Neutrino</a:t>
            </a:r>
            <a:endParaRPr lang="de-DE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16.01.2015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Schlüsselexperimente der Teilchenphysik – Markus Neiczer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484A-FA71-4B93-BDE9-7AC9DA485196}" type="slidenum">
              <a:rPr lang="de-DE" smtClean="0"/>
              <a:pPr/>
              <a:t>27</a:t>
            </a:fld>
            <a:endParaRPr lang="de-DE"/>
          </a:p>
        </p:txBody>
      </p:sp>
      <p:cxnSp>
        <p:nvCxnSpPr>
          <p:cNvPr id="9" name="Gerade Verbindung mit Pfeil 8"/>
          <p:cNvCxnSpPr/>
          <p:nvPr/>
        </p:nvCxnSpPr>
        <p:spPr>
          <a:xfrm flipV="1">
            <a:off x="3923928" y="3645024"/>
            <a:ext cx="0" cy="13681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>
            <a:off x="3923928" y="5013176"/>
            <a:ext cx="144016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 flipV="1">
            <a:off x="3923928" y="3717032"/>
            <a:ext cx="1440160" cy="1296144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kt 23"/>
          <p:cNvGraphicFramePr>
            <a:graphicFrameLocks noChangeAspect="1"/>
          </p:cNvGraphicFramePr>
          <p:nvPr/>
        </p:nvGraphicFramePr>
        <p:xfrm>
          <a:off x="2128019" y="3196059"/>
          <a:ext cx="1503363" cy="628650"/>
        </p:xfrm>
        <a:graphic>
          <a:graphicData uri="http://schemas.openxmlformats.org/presentationml/2006/ole">
            <p:oleObj spid="_x0000_s22532" name="Formel" r:id="rId3" imgW="545760" imgH="228600" progId="Equation.3">
              <p:embed/>
            </p:oleObj>
          </a:graphicData>
        </a:graphic>
      </p:graphicFrame>
      <p:graphicFrame>
        <p:nvGraphicFramePr>
          <p:cNvPr id="25" name="Objekt 24"/>
          <p:cNvGraphicFramePr>
            <a:graphicFrameLocks noChangeAspect="1"/>
          </p:cNvGraphicFramePr>
          <p:nvPr/>
        </p:nvGraphicFramePr>
        <p:xfrm>
          <a:off x="5369694" y="4780384"/>
          <a:ext cx="1068388" cy="619125"/>
        </p:xfrm>
        <a:graphic>
          <a:graphicData uri="http://schemas.openxmlformats.org/presentationml/2006/ole">
            <p:oleObj spid="_x0000_s22533" name="Formel" r:id="rId4" imgW="393480" imgH="228600" progId="Equation.3">
              <p:embed/>
            </p:oleObj>
          </a:graphicData>
        </a:graphic>
      </p:graphicFrame>
      <p:graphicFrame>
        <p:nvGraphicFramePr>
          <p:cNvPr id="22535" name="Object 7"/>
          <p:cNvGraphicFramePr>
            <a:graphicFrameLocks noChangeAspect="1"/>
          </p:cNvGraphicFramePr>
          <p:nvPr/>
        </p:nvGraphicFramePr>
        <p:xfrm>
          <a:off x="5437957" y="3213522"/>
          <a:ext cx="809625" cy="561975"/>
        </p:xfrm>
        <a:graphic>
          <a:graphicData uri="http://schemas.openxmlformats.org/presentationml/2006/ole">
            <p:oleObj spid="_x0000_s22535" name="Formel" r:id="rId5" imgW="291960" imgH="203040" progId="Equation.3">
              <p:embed/>
            </p:oleObj>
          </a:graphicData>
        </a:graphic>
      </p:graphicFrame>
      <p:sp>
        <p:nvSpPr>
          <p:cNvPr id="19" name="Titel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003232" cy="706090"/>
          </a:xfrm>
        </p:spPr>
        <p:txBody>
          <a:bodyPr>
            <a:normAutofit/>
          </a:bodyPr>
          <a:lstStyle/>
          <a:p>
            <a:r>
              <a:rPr lang="de-DE" sz="3600" dirty="0" smtClean="0"/>
              <a:t>2. Identifikation des (Anti-)Neutrino</a:t>
            </a:r>
            <a:endParaRPr lang="de-DE" sz="3600" dirty="0"/>
          </a:p>
        </p:txBody>
      </p:sp>
      <p:sp>
        <p:nvSpPr>
          <p:cNvPr id="16" name="Rechteck 15"/>
          <p:cNvSpPr/>
          <p:nvPr/>
        </p:nvSpPr>
        <p:spPr>
          <a:xfrm>
            <a:off x="971600" y="1484784"/>
            <a:ext cx="67687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Clr>
                <a:schemeClr val="accent6">
                  <a:lumMod val="60000"/>
                  <a:lumOff val="40000"/>
                </a:schemeClr>
              </a:buClr>
            </a:pPr>
            <a:r>
              <a:rPr lang="de-DE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(3)</a:t>
            </a:r>
            <a:r>
              <a:rPr lang="de-DE" sz="3200" dirty="0" smtClean="0"/>
              <a:t> Definition: </a:t>
            </a:r>
            <a:r>
              <a:rPr lang="de-DE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„</a:t>
            </a:r>
            <a:r>
              <a:rPr lang="de-DE" sz="3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Energy-flow-vector</a:t>
            </a:r>
            <a:r>
              <a:rPr lang="de-DE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“</a:t>
            </a:r>
          </a:p>
          <a:p>
            <a:pPr marL="914400" lvl="1" indent="-514350">
              <a:buClr>
                <a:schemeClr val="accent6">
                  <a:lumMod val="60000"/>
                  <a:lumOff val="40000"/>
                </a:schemeClr>
              </a:buClr>
              <a:buNone/>
            </a:pPr>
            <a:r>
              <a:rPr lang="de-DE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	</a:t>
            </a:r>
            <a:r>
              <a:rPr lang="de-DE" sz="3200" dirty="0" smtClean="0">
                <a:sym typeface="Wingdings" pitchFamily="2" charset="2"/>
              </a:rPr>
              <a:t> vektorielle Addition</a:t>
            </a:r>
            <a:endParaRPr lang="de-DE" sz="3200" dirty="0"/>
          </a:p>
        </p:txBody>
      </p:sp>
      <p:graphicFrame>
        <p:nvGraphicFramePr>
          <p:cNvPr id="22536" name="Object 8"/>
          <p:cNvGraphicFramePr>
            <a:graphicFrameLocks noChangeAspect="1"/>
          </p:cNvGraphicFramePr>
          <p:nvPr/>
        </p:nvGraphicFramePr>
        <p:xfrm>
          <a:off x="7020272" y="1484784"/>
          <a:ext cx="668337" cy="561975"/>
        </p:xfrm>
        <a:graphic>
          <a:graphicData uri="http://schemas.openxmlformats.org/presentationml/2006/ole">
            <p:oleObj spid="_x0000_s22536" name="Formel" r:id="rId6" imgW="24120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003232" cy="706090"/>
          </a:xfrm>
        </p:spPr>
        <p:txBody>
          <a:bodyPr>
            <a:normAutofit/>
          </a:bodyPr>
          <a:lstStyle/>
          <a:p>
            <a:r>
              <a:rPr lang="de-DE" sz="3600" dirty="0" smtClean="0"/>
              <a:t>2. Identifikation des (Anti-)Neutrino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209331"/>
          </a:xfrm>
        </p:spPr>
        <p:txBody>
          <a:bodyPr/>
          <a:lstStyle/>
          <a:p>
            <a:pPr>
              <a:buNone/>
            </a:pPr>
            <a:r>
              <a:rPr lang="de-DE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(4) </a:t>
            </a:r>
            <a:r>
              <a:rPr lang="de-DE" dirty="0" smtClean="0"/>
              <a:t>Teilchenmassen werden vernachlässigt</a:t>
            </a:r>
          </a:p>
          <a:p>
            <a:pPr>
              <a:buNone/>
            </a:pPr>
            <a:r>
              <a:rPr lang="de-DE" dirty="0" smtClean="0"/>
              <a:t>		</a:t>
            </a:r>
            <a:r>
              <a:rPr lang="de-DE" dirty="0" smtClean="0">
                <a:sym typeface="Wingdings" pitchFamily="2" charset="2"/>
              </a:rPr>
              <a:t> </a:t>
            </a:r>
          </a:p>
          <a:p>
            <a:pPr>
              <a:buNone/>
            </a:pPr>
            <a:endParaRPr lang="de-DE" dirty="0" smtClean="0">
              <a:sym typeface="Wingdings" pitchFamily="2" charset="2"/>
            </a:endParaRPr>
          </a:p>
          <a:p>
            <a:pPr>
              <a:buNone/>
            </a:pPr>
            <a:r>
              <a:rPr lang="de-DE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Wingdings" pitchFamily="2" charset="2"/>
              </a:rPr>
              <a:t>(5)</a:t>
            </a:r>
            <a:r>
              <a:rPr lang="de-DE" dirty="0" smtClean="0">
                <a:sym typeface="Wingdings" pitchFamily="2" charset="2"/>
              </a:rPr>
              <a:t> Energie- und </a:t>
            </a:r>
            <a:r>
              <a:rPr lang="de-DE" dirty="0" smtClean="0">
                <a:sym typeface="Wingdings" pitchFamily="2" charset="2"/>
              </a:rPr>
              <a:t>Impulserhaltung </a:t>
            </a:r>
          </a:p>
          <a:p>
            <a:pPr>
              <a:buNone/>
            </a:pPr>
            <a:r>
              <a:rPr lang="de-DE" dirty="0" smtClean="0">
                <a:sym typeface="Wingdings" pitchFamily="2" charset="2"/>
              </a:rPr>
              <a:t>	</a:t>
            </a:r>
            <a:r>
              <a:rPr lang="de-DE" dirty="0" smtClean="0">
                <a:sym typeface="Wingdings" pitchFamily="2" charset="2"/>
              </a:rPr>
              <a:t>		</a:t>
            </a:r>
            <a:r>
              <a:rPr lang="de-DE" dirty="0" smtClean="0">
                <a:sym typeface="Wingdings" pitchFamily="2" charset="2"/>
              </a:rPr>
              <a:t></a:t>
            </a:r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16.01.2015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Schlüsselexperimente der Teilchenphysik – Markus Neiczer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484A-FA71-4B93-BDE9-7AC9DA485196}" type="slidenum">
              <a:rPr lang="de-DE" smtClean="0"/>
              <a:pPr/>
              <a:t>28</a:t>
            </a:fld>
            <a:endParaRPr lang="de-DE"/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2771800" y="3789040"/>
          <a:ext cx="1300163" cy="596900"/>
        </p:xfrm>
        <a:graphic>
          <a:graphicData uri="http://schemas.openxmlformats.org/presentationml/2006/ole">
            <p:oleObj spid="_x0000_s21508" name="Formel" r:id="rId3" imgW="469800" imgH="215640" progId="Equation.3">
              <p:embed/>
            </p:oleObj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/>
        </p:nvGraphicFramePr>
        <p:xfrm>
          <a:off x="1979712" y="2132856"/>
          <a:ext cx="2772308" cy="504056"/>
        </p:xfrm>
        <a:graphic>
          <a:graphicData uri="http://schemas.openxmlformats.org/presentationml/2006/ole">
            <p:oleObj spid="_x0000_s21509" name="Formel" r:id="rId4" imgW="111744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de-DE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(6)</a:t>
            </a:r>
            <a:r>
              <a:rPr lang="de-DE" dirty="0" smtClean="0"/>
              <a:t> Bestimmung der fehlenden Energie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16.01.2015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Schlüsselexperimente der Teilchenphysik – Markus Neiczer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484A-FA71-4B93-BDE9-7AC9DA485196}" type="slidenum">
              <a:rPr lang="de-DE" smtClean="0"/>
              <a:pPr/>
              <a:t>29</a:t>
            </a:fld>
            <a:endParaRPr lang="de-DE"/>
          </a:p>
        </p:txBody>
      </p:sp>
      <p:cxnSp>
        <p:nvCxnSpPr>
          <p:cNvPr id="7" name="Gerade Verbindung mit Pfeil 6"/>
          <p:cNvCxnSpPr/>
          <p:nvPr/>
        </p:nvCxnSpPr>
        <p:spPr>
          <a:xfrm flipV="1">
            <a:off x="4283968" y="2852936"/>
            <a:ext cx="0" cy="13681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/>
          <p:cNvCxnSpPr/>
          <p:nvPr/>
        </p:nvCxnSpPr>
        <p:spPr>
          <a:xfrm>
            <a:off x="4283968" y="4221088"/>
            <a:ext cx="144016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/>
          <p:cNvCxnSpPr/>
          <p:nvPr/>
        </p:nvCxnSpPr>
        <p:spPr>
          <a:xfrm flipV="1">
            <a:off x="4283968" y="2924944"/>
            <a:ext cx="1440160" cy="1296144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 flipH="1">
            <a:off x="2987824" y="4221088"/>
            <a:ext cx="1296144" cy="1152128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kt 10"/>
          <p:cNvGraphicFramePr>
            <a:graphicFrameLocks noChangeAspect="1"/>
          </p:cNvGraphicFramePr>
          <p:nvPr/>
        </p:nvGraphicFramePr>
        <p:xfrm>
          <a:off x="2488059" y="2403971"/>
          <a:ext cx="1503363" cy="628650"/>
        </p:xfrm>
        <a:graphic>
          <a:graphicData uri="http://schemas.openxmlformats.org/presentationml/2006/ole">
            <p:oleObj spid="_x0000_s84994" name="Formel" r:id="rId3" imgW="545760" imgH="228600" progId="Equation.3">
              <p:embed/>
            </p:oleObj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/>
        </p:nvGraphicFramePr>
        <p:xfrm>
          <a:off x="5729734" y="3988296"/>
          <a:ext cx="1068388" cy="619125"/>
        </p:xfrm>
        <a:graphic>
          <a:graphicData uri="http://schemas.openxmlformats.org/presentationml/2006/ole">
            <p:oleObj spid="_x0000_s84995" name="Formel" r:id="rId4" imgW="393480" imgH="228600" progId="Equation.3">
              <p:embed/>
            </p:oleObj>
          </a:graphicData>
        </a:graphic>
      </p:graphicFrame>
      <p:graphicFrame>
        <p:nvGraphicFramePr>
          <p:cNvPr id="13" name="Object 7"/>
          <p:cNvGraphicFramePr>
            <a:graphicFrameLocks noChangeAspect="1"/>
          </p:cNvGraphicFramePr>
          <p:nvPr/>
        </p:nvGraphicFramePr>
        <p:xfrm>
          <a:off x="5797997" y="2421434"/>
          <a:ext cx="809625" cy="561975"/>
        </p:xfrm>
        <a:graphic>
          <a:graphicData uri="http://schemas.openxmlformats.org/presentationml/2006/ole">
            <p:oleObj spid="_x0000_s84996" name="Formel" r:id="rId5" imgW="291960" imgH="203040" progId="Equation.3">
              <p:embed/>
            </p:oleObj>
          </a:graphicData>
        </a:graphic>
      </p:graphicFrame>
      <p:graphicFrame>
        <p:nvGraphicFramePr>
          <p:cNvPr id="84997" name="Object 5"/>
          <p:cNvGraphicFramePr>
            <a:graphicFrameLocks noChangeAspect="1"/>
          </p:cNvGraphicFramePr>
          <p:nvPr/>
        </p:nvGraphicFramePr>
        <p:xfrm>
          <a:off x="3203848" y="5301208"/>
          <a:ext cx="1135063" cy="619125"/>
        </p:xfrm>
        <a:graphic>
          <a:graphicData uri="http://schemas.openxmlformats.org/presentationml/2006/ole">
            <p:oleObj spid="_x0000_s84997" name="Formel" r:id="rId6" imgW="419040" imgH="228600" progId="Equation.3">
              <p:embed/>
            </p:oleObj>
          </a:graphicData>
        </a:graphic>
      </p:graphicFrame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003232" cy="706090"/>
          </a:xfrm>
        </p:spPr>
        <p:txBody>
          <a:bodyPr>
            <a:normAutofit/>
          </a:bodyPr>
          <a:lstStyle/>
          <a:p>
            <a:r>
              <a:rPr lang="de-DE" sz="3600" dirty="0" smtClean="0"/>
              <a:t>2. Identifikation des (Anti-)Neutrino</a:t>
            </a:r>
            <a:endParaRPr lang="de-DE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I. Grundlagen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r>
              <a:rPr lang="de-DE" dirty="0" smtClean="0"/>
              <a:t>Die schwache Wechselwirkung: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</a:pPr>
            <a:r>
              <a:rPr lang="de-DE" dirty="0" smtClean="0"/>
              <a:t>Eine der 4 Grundkräfte der Physik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16.01.2015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Schlüsselexperimente der Teilchenphysik – Markus Neiczer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484A-FA71-4B93-BDE9-7AC9DA485196}" type="slidenum">
              <a:rPr lang="de-DE" smtClean="0"/>
              <a:pPr/>
              <a:t>3</a:t>
            </a:fld>
            <a:endParaRPr lang="de-DE"/>
          </a:p>
        </p:txBody>
      </p:sp>
      <p:graphicFrame>
        <p:nvGraphicFramePr>
          <p:cNvPr id="8" name="Tabelle 7"/>
          <p:cNvGraphicFramePr>
            <a:graphicFrameLocks noGrp="1"/>
          </p:cNvGraphicFramePr>
          <p:nvPr/>
        </p:nvGraphicFramePr>
        <p:xfrm>
          <a:off x="611560" y="2780929"/>
          <a:ext cx="8064896" cy="3422984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016224"/>
                <a:gridCol w="2016224"/>
                <a:gridCol w="2016224"/>
                <a:gridCol w="2016224"/>
              </a:tblGrid>
              <a:tr h="656669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Starke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dirty="0" smtClean="0"/>
                        <a:t>Wechselwirkung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aseline="0" dirty="0" err="1" smtClean="0"/>
                        <a:t>Elektromagn</a:t>
                      </a:r>
                      <a:r>
                        <a:rPr lang="de-DE" baseline="0" dirty="0" smtClean="0"/>
                        <a:t>. Wechselwirkung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Schwache Wechselwirkung</a:t>
                      </a:r>
                      <a:endParaRPr lang="de-DE" dirty="0"/>
                    </a:p>
                  </a:txBody>
                  <a:tcPr/>
                </a:tc>
              </a:tr>
              <a:tr h="656669"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Austauschteilchen</a:t>
                      </a:r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err="1" smtClean="0"/>
                        <a:t>Gluon</a:t>
                      </a:r>
                      <a:endParaRPr lang="de-D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/>
                        <a:t>Photon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/>
                        <a:t>W, Z</a:t>
                      </a:r>
                      <a:endParaRPr lang="de-DE" sz="2400" dirty="0"/>
                    </a:p>
                  </a:txBody>
                  <a:tcPr/>
                </a:tc>
              </a:tr>
              <a:tr h="920926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Reichweite [m]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1150111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Relative Stärke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(Bei niedriger</a:t>
                      </a:r>
                      <a:r>
                        <a:rPr lang="de-DE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Energie)</a:t>
                      </a:r>
                      <a:endParaRPr lang="de-DE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endParaRPr lang="de-D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/>
        </p:nvGraphicFramePr>
        <p:xfrm>
          <a:off x="3275856" y="4293096"/>
          <a:ext cx="792088" cy="487439"/>
        </p:xfrm>
        <a:graphic>
          <a:graphicData uri="http://schemas.openxmlformats.org/presentationml/2006/ole">
            <p:oleObj spid="_x0000_s34817" name="Formel" r:id="rId3" imgW="330120" imgH="203040" progId="Equation.3">
              <p:embed/>
            </p:oleObj>
          </a:graphicData>
        </a:graphic>
      </p:graphicFrame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7092280" y="4293096"/>
          <a:ext cx="1066800" cy="487363"/>
        </p:xfrm>
        <a:graphic>
          <a:graphicData uri="http://schemas.openxmlformats.org/presentationml/2006/ole">
            <p:oleObj spid="_x0000_s34818" name="Formel" r:id="rId4" imgW="444240" imgH="203040" progId="Equation.3">
              <p:embed/>
            </p:oleObj>
          </a:graphicData>
        </a:graphic>
      </p:graphicFrame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7308304" y="5301208"/>
          <a:ext cx="792162" cy="487362"/>
        </p:xfrm>
        <a:graphic>
          <a:graphicData uri="http://schemas.openxmlformats.org/presentationml/2006/ole">
            <p:oleObj spid="_x0000_s34819" name="Formel" r:id="rId5" imgW="330120" imgH="203040" progId="Equation.3">
              <p:embed/>
            </p:oleObj>
          </a:graphicData>
        </a:graphic>
      </p:graphicFrame>
      <p:graphicFrame>
        <p:nvGraphicFramePr>
          <p:cNvPr id="34820" name="Object 4"/>
          <p:cNvGraphicFramePr>
            <a:graphicFrameLocks noChangeAspect="1"/>
          </p:cNvGraphicFramePr>
          <p:nvPr/>
        </p:nvGraphicFramePr>
        <p:xfrm>
          <a:off x="5364088" y="5301208"/>
          <a:ext cx="669925" cy="487362"/>
        </p:xfrm>
        <a:graphic>
          <a:graphicData uri="http://schemas.openxmlformats.org/presentationml/2006/ole">
            <p:oleObj spid="_x0000_s34820" name="Formel" r:id="rId6" imgW="279360" imgH="203040" progId="Equation.3">
              <p:embed/>
            </p:oleObj>
          </a:graphicData>
        </a:graphic>
      </p:graphicFrame>
      <p:graphicFrame>
        <p:nvGraphicFramePr>
          <p:cNvPr id="34821" name="Object 5"/>
          <p:cNvGraphicFramePr>
            <a:graphicFrameLocks noChangeAspect="1"/>
          </p:cNvGraphicFramePr>
          <p:nvPr/>
        </p:nvGraphicFramePr>
        <p:xfrm>
          <a:off x="5364088" y="4365104"/>
          <a:ext cx="519807" cy="432047"/>
        </p:xfrm>
        <a:graphic>
          <a:graphicData uri="http://schemas.openxmlformats.org/presentationml/2006/ole">
            <p:oleObj spid="_x0000_s34821" name="Formel" r:id="rId7" imgW="152280" imgH="126720" progId="Equation.3">
              <p:embed/>
            </p:oleObj>
          </a:graphicData>
        </a:graphic>
      </p:graphicFrame>
      <p:graphicFrame>
        <p:nvGraphicFramePr>
          <p:cNvPr id="34822" name="Object 6"/>
          <p:cNvGraphicFramePr>
            <a:graphicFrameLocks noChangeAspect="1"/>
          </p:cNvGraphicFramePr>
          <p:nvPr/>
        </p:nvGraphicFramePr>
        <p:xfrm>
          <a:off x="3491880" y="5373216"/>
          <a:ext cx="214312" cy="396875"/>
        </p:xfrm>
        <a:graphic>
          <a:graphicData uri="http://schemas.openxmlformats.org/presentationml/2006/ole">
            <p:oleObj spid="_x0000_s34822" name="Formel" r:id="rId8" imgW="88560" imgH="1648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16.01.2015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Schlüsselexperimente der Teilchenphysik – Markus Neiczer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484A-FA71-4B93-BDE9-7AC9DA485196}" type="slidenum">
              <a:rPr lang="de-DE" smtClean="0"/>
              <a:pPr/>
              <a:t>30</a:t>
            </a:fld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003232" cy="706090"/>
          </a:xfrm>
        </p:spPr>
        <p:txBody>
          <a:bodyPr>
            <a:normAutofit/>
          </a:bodyPr>
          <a:lstStyle/>
          <a:p>
            <a:r>
              <a:rPr lang="de-DE" sz="3600" dirty="0" smtClean="0"/>
              <a:t>2. Identifikation des (Anti-)Neutrino</a:t>
            </a:r>
            <a:endParaRPr lang="de-DE" sz="3600" dirty="0"/>
          </a:p>
        </p:txBody>
      </p:sp>
      <p:sp>
        <p:nvSpPr>
          <p:cNvPr id="8" name="Inhaltsplatzhalter 7"/>
          <p:cNvSpPr txBox="1">
            <a:spLocks noGrp="1"/>
          </p:cNvSpPr>
          <p:nvPr>
            <p:ph idx="1"/>
          </p:nvPr>
        </p:nvSpPr>
        <p:spPr>
          <a:xfrm>
            <a:off x="467544" y="1484784"/>
            <a:ext cx="8229600" cy="1618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  <a:buNone/>
            </a:pPr>
            <a:r>
              <a:rPr lang="de-DE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(7) </a:t>
            </a:r>
            <a:r>
              <a:rPr lang="de-DE" dirty="0" smtClean="0"/>
              <a:t>Fehlende Energie: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</a:pPr>
            <a:r>
              <a:rPr lang="de-DE" dirty="0" smtClean="0"/>
              <a:t>In entgegengesetzte Richtung des Elektron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</a:pPr>
            <a:r>
              <a:rPr lang="de-DE" dirty="0" smtClean="0"/>
              <a:t>Entspricht der Elektronenenergie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llipse 22"/>
          <p:cNvSpPr/>
          <p:nvPr/>
        </p:nvSpPr>
        <p:spPr>
          <a:xfrm>
            <a:off x="6444208" y="4005064"/>
            <a:ext cx="2376264" cy="227687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Warum transversale Ebene?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16.01.2015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Schlüsselexperimente der Teilchenphysik – Markus Neiczer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484A-FA71-4B93-BDE9-7AC9DA485196}" type="slidenum">
              <a:rPr lang="de-DE" smtClean="0"/>
              <a:pPr/>
              <a:t>31</a:t>
            </a:fld>
            <a:endParaRPr lang="de-DE"/>
          </a:p>
        </p:txBody>
      </p:sp>
      <p:cxnSp>
        <p:nvCxnSpPr>
          <p:cNvPr id="8" name="Gerade Verbindung mit Pfeil 7"/>
          <p:cNvCxnSpPr/>
          <p:nvPr/>
        </p:nvCxnSpPr>
        <p:spPr>
          <a:xfrm>
            <a:off x="539552" y="2348880"/>
            <a:ext cx="3744416" cy="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 flipH="1">
            <a:off x="4860032" y="2348880"/>
            <a:ext cx="3672408" cy="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kt 12"/>
          <p:cNvGraphicFramePr>
            <a:graphicFrameLocks noChangeAspect="1"/>
          </p:cNvGraphicFramePr>
          <p:nvPr/>
        </p:nvGraphicFramePr>
        <p:xfrm>
          <a:off x="539552" y="1772816"/>
          <a:ext cx="1133475" cy="508000"/>
        </p:xfrm>
        <a:graphic>
          <a:graphicData uri="http://schemas.openxmlformats.org/presentationml/2006/ole">
            <p:oleObj spid="_x0000_s86018" name="Formel" r:id="rId3" imgW="368280" imgH="164880" progId="Equation.3">
              <p:embed/>
            </p:oleObj>
          </a:graphicData>
        </a:graphic>
      </p:graphicFrame>
      <p:graphicFrame>
        <p:nvGraphicFramePr>
          <p:cNvPr id="86019" name="Object 3"/>
          <p:cNvGraphicFramePr>
            <a:graphicFrameLocks noChangeAspect="1"/>
          </p:cNvGraphicFramePr>
          <p:nvPr/>
        </p:nvGraphicFramePr>
        <p:xfrm>
          <a:off x="7308304" y="1772816"/>
          <a:ext cx="1250950" cy="508000"/>
        </p:xfrm>
        <a:graphic>
          <a:graphicData uri="http://schemas.openxmlformats.org/presentationml/2006/ole">
            <p:oleObj spid="_x0000_s86019" name="Formel" r:id="rId4" imgW="406080" imgH="164880" progId="Equation.3">
              <p:embed/>
            </p:oleObj>
          </a:graphicData>
        </a:graphic>
      </p:graphicFrame>
      <p:sp>
        <p:nvSpPr>
          <p:cNvPr id="15" name="Pfeil nach rechts 14"/>
          <p:cNvSpPr/>
          <p:nvPr/>
        </p:nvSpPr>
        <p:spPr>
          <a:xfrm>
            <a:off x="5076056" y="2636912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Pfeil nach rechts 16"/>
          <p:cNvSpPr/>
          <p:nvPr/>
        </p:nvSpPr>
        <p:spPr>
          <a:xfrm rot="10800000">
            <a:off x="3419872" y="2636912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86020" name="Object 4"/>
          <p:cNvGraphicFramePr>
            <a:graphicFrameLocks noChangeAspect="1"/>
          </p:cNvGraphicFramePr>
          <p:nvPr/>
        </p:nvGraphicFramePr>
        <p:xfrm>
          <a:off x="4139952" y="2564904"/>
          <a:ext cx="840358" cy="392283"/>
        </p:xfrm>
        <a:graphic>
          <a:graphicData uri="http://schemas.openxmlformats.org/presentationml/2006/ole">
            <p:oleObj spid="_x0000_s86020" name="Formel" r:id="rId5" imgW="380880" imgH="177480" progId="Equation.3">
              <p:embed/>
            </p:oleObj>
          </a:graphicData>
        </a:graphic>
      </p:graphicFrame>
      <p:sp>
        <p:nvSpPr>
          <p:cNvPr id="22" name="Textfeld 21"/>
          <p:cNvSpPr txBox="1"/>
          <p:nvPr/>
        </p:nvSpPr>
        <p:spPr>
          <a:xfrm>
            <a:off x="323528" y="3068960"/>
            <a:ext cx="907300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de-DE" sz="2400" dirty="0" smtClean="0"/>
              <a:t> </a:t>
            </a:r>
            <a:r>
              <a:rPr lang="de-DE" sz="2600" dirty="0" smtClean="0"/>
              <a:t>Impuls des W / Z in Strahlrichtung unbekannt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de-DE" sz="2600" dirty="0" smtClean="0"/>
              <a:t> Teilchen aus Kollision erhalten zusätzlichen Impuls in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r>
              <a:rPr lang="de-DE" sz="2600" dirty="0" smtClean="0"/>
              <a:t>   Strahlrichtung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endParaRPr lang="de-DE" sz="2600" dirty="0" smtClean="0"/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de-DE" sz="2600" dirty="0" smtClean="0"/>
              <a:t> Transversale Komponenten heben sich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r>
              <a:rPr lang="de-DE" sz="2600" dirty="0" smtClean="0"/>
              <a:t>   jedoch zu 0 auf!</a:t>
            </a:r>
            <a:endParaRPr lang="de-DE" sz="2600" dirty="0"/>
          </a:p>
        </p:txBody>
      </p:sp>
      <p:graphicFrame>
        <p:nvGraphicFramePr>
          <p:cNvPr id="86021" name="Object 5"/>
          <p:cNvGraphicFramePr>
            <a:graphicFrameLocks noChangeAspect="1"/>
          </p:cNvGraphicFramePr>
          <p:nvPr/>
        </p:nvGraphicFramePr>
        <p:xfrm>
          <a:off x="7308304" y="4941168"/>
          <a:ext cx="648072" cy="302597"/>
        </p:xfrm>
        <a:graphic>
          <a:graphicData uri="http://schemas.openxmlformats.org/presentationml/2006/ole">
            <p:oleObj spid="_x0000_s86021" name="Formel" r:id="rId6" imgW="380880" imgH="177480" progId="Equation.3">
              <p:embed/>
            </p:oleObj>
          </a:graphicData>
        </a:graphic>
      </p:graphicFrame>
      <p:cxnSp>
        <p:nvCxnSpPr>
          <p:cNvPr id="28" name="Gerade Verbindung mit Pfeil 27"/>
          <p:cNvCxnSpPr/>
          <p:nvPr/>
        </p:nvCxnSpPr>
        <p:spPr>
          <a:xfrm flipV="1">
            <a:off x="7812360" y="4293096"/>
            <a:ext cx="648072" cy="648072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/>
          <p:nvPr/>
        </p:nvCxnSpPr>
        <p:spPr>
          <a:xfrm flipH="1">
            <a:off x="6804248" y="5301208"/>
            <a:ext cx="648072" cy="648072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Objekt 34"/>
          <p:cNvGraphicFramePr>
            <a:graphicFrameLocks noChangeAspect="1"/>
          </p:cNvGraphicFramePr>
          <p:nvPr/>
        </p:nvGraphicFramePr>
        <p:xfrm>
          <a:off x="8604448" y="3933056"/>
          <a:ext cx="338138" cy="441325"/>
        </p:xfrm>
        <a:graphic>
          <a:graphicData uri="http://schemas.openxmlformats.org/presentationml/2006/ole">
            <p:oleObj spid="_x0000_s86022" name="Formel" r:id="rId7" imgW="164880" imgH="215640" progId="Equation.3">
              <p:embed/>
            </p:oleObj>
          </a:graphicData>
        </a:graphic>
      </p:graphicFrame>
      <p:graphicFrame>
        <p:nvGraphicFramePr>
          <p:cNvPr id="86023" name="Object 7"/>
          <p:cNvGraphicFramePr>
            <a:graphicFrameLocks noChangeAspect="1"/>
          </p:cNvGraphicFramePr>
          <p:nvPr/>
        </p:nvGraphicFramePr>
        <p:xfrm>
          <a:off x="6300192" y="5877272"/>
          <a:ext cx="365125" cy="415925"/>
        </p:xfrm>
        <a:graphic>
          <a:graphicData uri="http://schemas.openxmlformats.org/presentationml/2006/ole">
            <p:oleObj spid="_x0000_s86023" name="Formel" r:id="rId8" imgW="17748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Eventselektion - Elektron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r>
              <a:rPr lang="de-DE" dirty="0" smtClean="0"/>
              <a:t>10⁹ Kollisionen </a:t>
            </a:r>
            <a:r>
              <a:rPr lang="de-DE" dirty="0" smtClean="0">
                <a:sym typeface="Wingdings" pitchFamily="2" charset="2"/>
              </a:rPr>
              <a:t></a:t>
            </a:r>
            <a:r>
              <a:rPr lang="de-DE" dirty="0" smtClean="0"/>
              <a:t> 2125 Events durch allgemeinen Trigger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endParaRPr lang="de-DE" dirty="0" smtClean="0"/>
          </a:p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r>
              <a:rPr lang="de-DE" dirty="0" smtClean="0"/>
              <a:t>Weitere Selektion: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Font typeface="Wingdings"/>
              <a:buChar char="à"/>
            </a:pPr>
            <a:r>
              <a:rPr lang="de-DE" dirty="0" smtClean="0">
                <a:sym typeface="Wingdings" pitchFamily="2" charset="2"/>
              </a:rPr>
              <a:t>39 + 1 Events verbleiben:</a:t>
            </a:r>
          </a:p>
          <a:p>
            <a:pPr lvl="2">
              <a:buClr>
                <a:schemeClr val="accent6">
                  <a:lumMod val="60000"/>
                  <a:lumOff val="40000"/>
                </a:schemeClr>
              </a:buClr>
              <a:buFont typeface="Wingdings"/>
              <a:buChar char="à"/>
            </a:pPr>
            <a:r>
              <a:rPr lang="de-DE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Wingdings" pitchFamily="2" charset="2"/>
              </a:rPr>
              <a:t>5 ohne Jets</a:t>
            </a:r>
          </a:p>
          <a:p>
            <a:pPr lvl="2">
              <a:buClr>
                <a:schemeClr val="accent6">
                  <a:lumMod val="60000"/>
                  <a:lumOff val="40000"/>
                </a:schemeClr>
              </a:buClr>
              <a:buFont typeface="Wingdings"/>
              <a:buChar char="à"/>
            </a:pPr>
            <a:r>
              <a:rPr lang="de-DE" dirty="0" smtClean="0">
                <a:sym typeface="Wingdings" pitchFamily="2" charset="2"/>
              </a:rPr>
              <a:t>11 mit Jets gegenüber des Elektrons</a:t>
            </a:r>
          </a:p>
          <a:p>
            <a:pPr lvl="2">
              <a:buClr>
                <a:schemeClr val="accent6">
                  <a:lumMod val="60000"/>
                  <a:lumOff val="40000"/>
                </a:schemeClr>
              </a:buClr>
              <a:buFont typeface="Wingdings"/>
              <a:buChar char="à"/>
            </a:pPr>
            <a:r>
              <a:rPr lang="de-DE" dirty="0" smtClean="0">
                <a:sym typeface="Wingdings" pitchFamily="2" charset="2"/>
              </a:rPr>
              <a:t>23 mit 2 Jets</a:t>
            </a:r>
          </a:p>
          <a:p>
            <a:pPr lvl="2">
              <a:buClr>
                <a:schemeClr val="accent6">
                  <a:lumMod val="60000"/>
                  <a:lumOff val="40000"/>
                </a:schemeClr>
              </a:buClr>
              <a:buFont typeface="Wingdings"/>
              <a:buChar char="à"/>
            </a:pPr>
            <a:r>
              <a:rPr lang="de-DE" dirty="0" smtClean="0">
                <a:sym typeface="Wingdings" pitchFamily="2" charset="2"/>
              </a:rPr>
              <a:t>+1 Event aus Endkappen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16.01.2015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Schlüsselexperimente der Teilchenphysik – Markus Neiczer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484A-FA71-4B93-BDE9-7AC9DA485196}" type="slidenum">
              <a:rPr lang="de-DE" smtClean="0"/>
              <a:pPr/>
              <a:t>32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Eventselektion - Elektron</a:t>
            </a:r>
            <a:endParaRPr lang="de-DE" dirty="0"/>
          </a:p>
        </p:txBody>
      </p:sp>
      <p:pic>
        <p:nvPicPr>
          <p:cNvPr id="7" name="Inhaltsplatzhalter 6" descr="Wplot ohne je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412776"/>
            <a:ext cx="3816424" cy="3893993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16.01.2015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Schlüsselexperimente der Teilchenphysik – Markus Neiczer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484A-FA71-4B93-BDE9-7AC9DA485196}" type="slidenum">
              <a:rPr lang="de-DE" smtClean="0"/>
              <a:pPr/>
              <a:t>33</a:t>
            </a:fld>
            <a:endParaRPr lang="de-DE"/>
          </a:p>
        </p:txBody>
      </p:sp>
      <p:pic>
        <p:nvPicPr>
          <p:cNvPr id="8" name="Grafik 7" descr="Wplot mit je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412776"/>
            <a:ext cx="3816424" cy="45481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Eventselektion - Elektron</a:t>
            </a:r>
            <a:endParaRPr lang="de-DE" dirty="0"/>
          </a:p>
        </p:txBody>
      </p:sp>
      <p:pic>
        <p:nvPicPr>
          <p:cNvPr id="7" name="Inhaltsplatzhalter 6" descr="Wplot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1268760"/>
            <a:ext cx="4320480" cy="4787816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16.01.2015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Schlüsselexperimente der Teilchenphysik – Markus Neiczer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484A-FA71-4B93-BDE9-7AC9DA485196}" type="slidenum">
              <a:rPr lang="de-DE" smtClean="0"/>
              <a:pPr/>
              <a:t>34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003232" cy="706090"/>
          </a:xfrm>
        </p:spPr>
        <p:txBody>
          <a:bodyPr>
            <a:normAutofit/>
          </a:bodyPr>
          <a:lstStyle/>
          <a:p>
            <a:r>
              <a:rPr lang="de-DE" sz="3600" dirty="0" smtClean="0"/>
              <a:t>Eventselektion – (Anti-)Neutrino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r>
              <a:rPr lang="de-DE" dirty="0" smtClean="0"/>
              <a:t>Alternative Selektion nach fehlender Energie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Font typeface="Wingdings"/>
              <a:buChar char="à"/>
            </a:pPr>
            <a:r>
              <a:rPr lang="de-DE" dirty="0" smtClean="0">
                <a:sym typeface="Wingdings" pitchFamily="2" charset="2"/>
              </a:rPr>
              <a:t>7 Events ohne Jets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Font typeface="Wingdings"/>
              <a:buChar char="à"/>
            </a:pPr>
            <a:r>
              <a:rPr lang="de-DE" dirty="0" smtClean="0">
                <a:sym typeface="Wingdings" pitchFamily="2" charset="2"/>
              </a:rPr>
              <a:t>11 Events mit Jets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Font typeface="Wingdings"/>
              <a:buChar char="à"/>
            </a:pPr>
            <a:endParaRPr lang="de-DE" dirty="0" smtClean="0"/>
          </a:p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r>
              <a:rPr lang="de-DE" dirty="0" smtClean="0"/>
              <a:t>(5 / 7) Events ohne Jets entsprechen vorherigen Events aus Elektronenselektion!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16.01.2015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Schlüsselexperimente der Teilchenphysik – Markus Neiczer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484A-FA71-4B93-BDE9-7AC9DA485196}" type="slidenum">
              <a:rPr lang="de-DE" smtClean="0"/>
              <a:pPr/>
              <a:t>35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 descr="Wplot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484783"/>
            <a:ext cx="3960440" cy="3392881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16.01.2015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Schlüsselexperimente der Teilchenphysik – Markus Neiczer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484A-FA71-4B93-BDE9-7AC9DA485196}" type="slidenum">
              <a:rPr lang="de-DE" smtClean="0"/>
              <a:pPr/>
              <a:t>36</a:t>
            </a:fld>
            <a:endParaRPr lang="de-DE"/>
          </a:p>
        </p:txBody>
      </p:sp>
      <p:pic>
        <p:nvPicPr>
          <p:cNvPr id="8" name="Grafik 7" descr="Wplot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1556792"/>
            <a:ext cx="4824536" cy="3429573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323528" y="5157192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Wingdings" pitchFamily="2" charset="2"/>
              </a:rPr>
              <a:t></a:t>
            </a:r>
            <a:r>
              <a:rPr lang="de-DE" sz="2400" dirty="0" smtClean="0">
                <a:sym typeface="Wingdings" pitchFamily="2" charset="2"/>
              </a:rPr>
              <a:t> 5 Events vorhanden, in denen ein Elektron und eine gleichgroße fehlende Energie in entgegengesetzte Richtung nachzuweisen ist</a:t>
            </a:r>
            <a:endParaRPr lang="de-DE" sz="2400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003232" cy="706090"/>
          </a:xfrm>
        </p:spPr>
        <p:txBody>
          <a:bodyPr>
            <a:normAutofit/>
          </a:bodyPr>
          <a:lstStyle/>
          <a:p>
            <a:r>
              <a:rPr lang="de-DE" sz="3600" dirty="0" smtClean="0"/>
              <a:t>Eventselektion – (Anti-)Neutrino</a:t>
            </a:r>
            <a:endParaRPr lang="de-DE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Hintergrund Überlegungen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Clr>
                <a:schemeClr val="accent6">
                  <a:lumMod val="60000"/>
                  <a:lumOff val="40000"/>
                </a:schemeClr>
              </a:buClr>
              <a:buFont typeface="+mj-lt"/>
              <a:buAutoNum type="arabicParenBoth"/>
            </a:pPr>
            <a:r>
              <a:rPr lang="de-DE" dirty="0" smtClean="0"/>
              <a:t>Geladenes Pion alleine oder überlappend mit </a:t>
            </a:r>
            <a:r>
              <a:rPr lang="el-GR" dirty="0" smtClean="0"/>
              <a:t>π⁰</a:t>
            </a:r>
            <a:r>
              <a:rPr lang="de-DE" dirty="0" smtClean="0"/>
              <a:t> simuliert Elektron</a:t>
            </a:r>
          </a:p>
          <a:p>
            <a:pPr marL="914400" lvl="1" indent="-514350">
              <a:buClr>
                <a:schemeClr val="accent6">
                  <a:lumMod val="60000"/>
                  <a:lumOff val="40000"/>
                </a:schemeClr>
              </a:buClr>
              <a:buFont typeface="Wingdings"/>
              <a:buChar char="à"/>
            </a:pPr>
            <a:r>
              <a:rPr lang="de-DE" sz="3000" dirty="0" smtClean="0">
                <a:sym typeface="Wingdings" pitchFamily="2" charset="2"/>
              </a:rPr>
              <a:t>Kein Event gefunden</a:t>
            </a:r>
          </a:p>
          <a:p>
            <a:pPr marL="914400" lvl="1" indent="-514350">
              <a:buClr>
                <a:schemeClr val="accent6">
                  <a:lumMod val="60000"/>
                  <a:lumOff val="40000"/>
                </a:schemeClr>
              </a:buClr>
              <a:buFont typeface="Wingdings"/>
              <a:buChar char="à"/>
            </a:pPr>
            <a:endParaRPr lang="de-DE" dirty="0" smtClean="0"/>
          </a:p>
          <a:p>
            <a:pPr marL="514350" indent="-514350">
              <a:buClr>
                <a:schemeClr val="accent6">
                  <a:lumMod val="60000"/>
                  <a:lumOff val="40000"/>
                </a:schemeClr>
              </a:buClr>
              <a:buFont typeface="+mj-lt"/>
              <a:buAutoNum type="arabicParenBoth"/>
            </a:pPr>
            <a:r>
              <a:rPr lang="el-GR" dirty="0" smtClean="0"/>
              <a:t>π⁰</a:t>
            </a:r>
            <a:r>
              <a:rPr lang="de-DE" dirty="0" smtClean="0"/>
              <a:t>, </a:t>
            </a:r>
            <a:r>
              <a:rPr lang="el-GR" dirty="0" smtClean="0"/>
              <a:t>η</a:t>
            </a:r>
            <a:r>
              <a:rPr lang="de-DE" dirty="0" smtClean="0"/>
              <a:t>, </a:t>
            </a:r>
            <a:r>
              <a:rPr lang="el-GR" dirty="0" smtClean="0"/>
              <a:t>γ</a:t>
            </a:r>
            <a:r>
              <a:rPr lang="de-DE" dirty="0" smtClean="0"/>
              <a:t> bildet </a:t>
            </a:r>
            <a:r>
              <a:rPr lang="de-DE" dirty="0" err="1" smtClean="0"/>
              <a:t>e⁺e</a:t>
            </a:r>
            <a:r>
              <a:rPr lang="de-DE" dirty="0" smtClean="0"/>
              <a:t>⁻ Paar, wobei nur ein e detektiert wird</a:t>
            </a:r>
          </a:p>
          <a:p>
            <a:pPr marL="514350" indent="-514350">
              <a:buClr>
                <a:schemeClr val="accent6">
                  <a:lumMod val="60000"/>
                  <a:lumOff val="40000"/>
                </a:schemeClr>
              </a:buClr>
              <a:buNone/>
            </a:pPr>
            <a:r>
              <a:rPr lang="de-DE" dirty="0" smtClean="0"/>
              <a:t>	</a:t>
            </a:r>
            <a:r>
              <a:rPr lang="de-DE" sz="3000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Wingdings" pitchFamily="2" charset="2"/>
              </a:rPr>
              <a:t></a:t>
            </a:r>
            <a:r>
              <a:rPr lang="de-DE" sz="3000" dirty="0" smtClean="0">
                <a:sym typeface="Wingdings" pitchFamily="2" charset="2"/>
              </a:rPr>
              <a:t> Unwahrscheinlich</a:t>
            </a:r>
            <a:endParaRPr lang="de-DE" dirty="0" smtClean="0">
              <a:sym typeface="Wingdings" pitchFamily="2" charset="2"/>
            </a:endParaRPr>
          </a:p>
          <a:p>
            <a:pPr marL="514350" indent="-514350">
              <a:buClr>
                <a:schemeClr val="accent6">
                  <a:lumMod val="60000"/>
                  <a:lumOff val="40000"/>
                </a:schemeClr>
              </a:buClr>
              <a:buNone/>
            </a:pPr>
            <a:endParaRPr lang="de-DE" dirty="0" smtClean="0">
              <a:sym typeface="Wingdings" pitchFamily="2" charset="2"/>
            </a:endParaRPr>
          </a:p>
          <a:p>
            <a:pPr marL="514350" indent="-514350">
              <a:buClr>
                <a:schemeClr val="accent6">
                  <a:lumMod val="60000"/>
                  <a:lumOff val="40000"/>
                </a:schemeClr>
              </a:buClr>
              <a:buNone/>
            </a:pPr>
            <a:r>
              <a:rPr lang="de-DE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Wingdings" pitchFamily="2" charset="2"/>
              </a:rPr>
              <a:t></a:t>
            </a:r>
            <a:r>
              <a:rPr lang="de-DE" dirty="0" smtClean="0">
                <a:sym typeface="Wingdings" pitchFamily="2" charset="2"/>
              </a:rPr>
              <a:t> Generell kann kein vergleichbar großer Hintergrund gefunden werden</a:t>
            </a:r>
            <a:endParaRPr lang="de-DE" dirty="0" smtClean="0"/>
          </a:p>
          <a:p>
            <a:pPr marL="514350" indent="-514350">
              <a:buClr>
                <a:schemeClr val="accent6">
                  <a:lumMod val="60000"/>
                  <a:lumOff val="40000"/>
                </a:schemeClr>
              </a:buClr>
              <a:buFont typeface="+mj-lt"/>
              <a:buAutoNum type="arabicParenBoth"/>
            </a:pPr>
            <a:endParaRPr lang="de-DE" dirty="0" smtClean="0"/>
          </a:p>
          <a:p>
            <a:pPr marL="514350" indent="-514350">
              <a:buClr>
                <a:schemeClr val="accent6">
                  <a:lumMod val="60000"/>
                  <a:lumOff val="40000"/>
                </a:schemeClr>
              </a:buClr>
              <a:buFont typeface="+mj-lt"/>
              <a:buAutoNum type="arabicParenBoth"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16.01.2015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Schlüsselexperimente der Teilchenphysik – Markus Neiczer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484A-FA71-4B93-BDE9-7AC9DA485196}" type="slidenum">
              <a:rPr lang="de-DE" smtClean="0"/>
              <a:pPr/>
              <a:t>37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Resultat W </a:t>
            </a:r>
            <a:r>
              <a:rPr lang="de-DE" dirty="0" err="1" smtClean="0"/>
              <a:t>Boson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r>
              <a:rPr lang="de-DE" sz="3800" dirty="0" smtClean="0"/>
              <a:t>Entdeckung des postulierten W </a:t>
            </a:r>
            <a:r>
              <a:rPr lang="de-DE" sz="3800" dirty="0" err="1" smtClean="0"/>
              <a:t>Bosons</a:t>
            </a:r>
            <a:r>
              <a:rPr lang="de-DE" sz="3800" dirty="0" smtClean="0"/>
              <a:t>!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endParaRPr lang="de-DE" dirty="0" smtClean="0"/>
          </a:p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r>
              <a:rPr lang="de-DE" dirty="0" smtClean="0"/>
              <a:t>Transversale Masse:	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endParaRPr lang="de-DE" dirty="0" smtClean="0"/>
          </a:p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r>
              <a:rPr lang="de-DE" dirty="0" smtClean="0"/>
              <a:t>Aus Theorie-Fit folgt: 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16.01.2015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Schlüsselexperimente der Teilchenphysik – Markus Neiczer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484A-FA71-4B93-BDE9-7AC9DA485196}" type="slidenum">
              <a:rPr lang="de-DE" smtClean="0"/>
              <a:pPr/>
              <a:t>38</a:t>
            </a:fld>
            <a:endParaRPr lang="de-DE" dirty="0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/>
        </p:nvGraphicFramePr>
        <p:xfrm>
          <a:off x="4499992" y="2780928"/>
          <a:ext cx="3960439" cy="498517"/>
        </p:xfrm>
        <a:graphic>
          <a:graphicData uri="http://schemas.openxmlformats.org/presentationml/2006/ole">
            <p:oleObj spid="_x0000_s23554" name="Formel" r:id="rId3" imgW="1815840" imgH="228600" progId="Equation.3">
              <p:embed/>
            </p:oleObj>
          </a:graphicData>
        </a:graphic>
      </p:graphicFrame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5796136" y="3212976"/>
          <a:ext cx="1944216" cy="900312"/>
        </p:xfrm>
        <a:graphic>
          <a:graphicData uri="http://schemas.openxmlformats.org/presentationml/2006/ole">
            <p:oleObj spid="_x0000_s23556" name="Formel" r:id="rId4" imgW="850680" imgH="393480" progId="Equation.3">
              <p:embed/>
            </p:oleObj>
          </a:graphicData>
        </a:graphic>
      </p:graphicFrame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899592" y="4653136"/>
          <a:ext cx="2609850" cy="900113"/>
        </p:xfrm>
        <a:graphic>
          <a:graphicData uri="http://schemas.openxmlformats.org/presentationml/2006/ole">
            <p:oleObj spid="_x0000_s23557" name="Formel" r:id="rId5" imgW="1143000" imgH="393480" progId="Equation.3">
              <p:embed/>
            </p:oleObj>
          </a:graphicData>
        </a:graphic>
      </p:graphicFrame>
      <p:graphicFrame>
        <p:nvGraphicFramePr>
          <p:cNvPr id="23558" name="Object 6"/>
          <p:cNvGraphicFramePr>
            <a:graphicFrameLocks noChangeAspect="1"/>
          </p:cNvGraphicFramePr>
          <p:nvPr/>
        </p:nvGraphicFramePr>
        <p:xfrm>
          <a:off x="5724128" y="5157192"/>
          <a:ext cx="2928938" cy="900113"/>
        </p:xfrm>
        <a:graphic>
          <a:graphicData uri="http://schemas.openxmlformats.org/presentationml/2006/ole">
            <p:oleObj spid="_x0000_s23558" name="Formel" r:id="rId6" imgW="1282680" imgH="393480" progId="Equation.3">
              <p:embed/>
            </p:oleObj>
          </a:graphicData>
        </a:graphic>
      </p:graphicFrame>
      <p:sp>
        <p:nvSpPr>
          <p:cNvPr id="12" name="Textfeld 11"/>
          <p:cNvSpPr txBox="1"/>
          <p:nvPr/>
        </p:nvSpPr>
        <p:spPr>
          <a:xfrm>
            <a:off x="3707904" y="5373216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(vorhergesagt: 			    )</a:t>
            </a:r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c. Der Nachweis des Z </a:t>
            </a:r>
            <a:r>
              <a:rPr lang="de-DE" dirty="0" err="1" smtClean="0"/>
              <a:t>Bosons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r>
              <a:rPr lang="de-DE" dirty="0" smtClean="0"/>
              <a:t>Prozess: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endParaRPr lang="de-DE" dirty="0" smtClean="0"/>
          </a:p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r>
              <a:rPr lang="de-DE" dirty="0" smtClean="0"/>
              <a:t>Eventaufnahmen April / Mai 1983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endParaRPr lang="de-DE" dirty="0" smtClean="0"/>
          </a:p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r>
              <a:rPr lang="de-DE" dirty="0" smtClean="0"/>
              <a:t> Identifikation der Prozesse?</a:t>
            </a:r>
          </a:p>
          <a:p>
            <a:pPr marL="971550" lvl="1" indent="-514350">
              <a:buClr>
                <a:schemeClr val="accent6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de-DE" dirty="0" smtClean="0">
                <a:sym typeface="Wingdings" pitchFamily="2" charset="2"/>
              </a:rPr>
              <a:t>Elektronpaar wie gehabt</a:t>
            </a:r>
          </a:p>
          <a:p>
            <a:pPr marL="971550" lvl="1" indent="-514350">
              <a:buClr>
                <a:schemeClr val="accent6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de-DE" dirty="0" err="1" smtClean="0">
                <a:sym typeface="Wingdings" pitchFamily="2" charset="2"/>
              </a:rPr>
              <a:t>Myonenpaar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16.01.2015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Schlüsselexperimente der Teilchenphysik – Markus Neiczer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484A-FA71-4B93-BDE9-7AC9DA485196}" type="slidenum">
              <a:rPr lang="de-DE" smtClean="0"/>
              <a:pPr/>
              <a:t>39</a:t>
            </a:fld>
            <a:endParaRPr lang="de-DE"/>
          </a:p>
        </p:txBody>
      </p:sp>
      <p:pic>
        <p:nvPicPr>
          <p:cNvPr id="7" name="Grafik 6" descr="Z prozes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1412776"/>
            <a:ext cx="4706007" cy="11622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I. Grundlagen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16.01.2015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Schlüsselexperimente der Teilchenphysik – Markus Neiczer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484A-FA71-4B93-BDE9-7AC9DA485196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395536" y="1556792"/>
            <a:ext cx="475252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Geladene Ströme (W):</a:t>
            </a:r>
            <a:endParaRPr lang="de-DE" sz="2800" dirty="0" smtClean="0"/>
          </a:p>
          <a:p>
            <a:pPr>
              <a:buNone/>
            </a:pPr>
            <a:endParaRPr lang="de-DE" dirty="0" smtClean="0">
              <a:sym typeface="Wingdings" pitchFamily="2" charset="2"/>
            </a:endParaRPr>
          </a:p>
          <a:p>
            <a:pPr>
              <a:buNone/>
            </a:pPr>
            <a:r>
              <a:rPr lang="de-DE" sz="2000" b="1" dirty="0" smtClean="0">
                <a:sym typeface="Wingdings" pitchFamily="2" charset="2"/>
              </a:rPr>
              <a:t>Koppeln</a:t>
            </a:r>
            <a:r>
              <a:rPr lang="de-DE" sz="2000" dirty="0" smtClean="0">
                <a:sym typeface="Wingdings" pitchFamily="2" charset="2"/>
              </a:rPr>
              <a:t> an:</a:t>
            </a:r>
          </a:p>
          <a:p>
            <a:pPr>
              <a:buFont typeface="Wingdings"/>
              <a:buChar char="à"/>
            </a:pPr>
            <a:r>
              <a:rPr lang="de-DE" sz="2000" dirty="0" smtClean="0">
                <a:sym typeface="Wingdings" pitchFamily="2" charset="2"/>
              </a:rPr>
              <a:t>linkshändigen Teilchen</a:t>
            </a:r>
          </a:p>
          <a:p>
            <a:pPr>
              <a:buFont typeface="Wingdings"/>
              <a:buChar char="à"/>
            </a:pPr>
            <a:r>
              <a:rPr lang="de-DE" sz="2000" dirty="0" smtClean="0">
                <a:sym typeface="Wingdings" pitchFamily="2" charset="2"/>
              </a:rPr>
              <a:t>rechtshändigen Antiteilchen</a:t>
            </a:r>
          </a:p>
          <a:p>
            <a:pPr>
              <a:buFont typeface="Wingdings"/>
              <a:buChar char="à"/>
            </a:pPr>
            <a:endParaRPr lang="de-DE" sz="2000" dirty="0" smtClean="0">
              <a:sym typeface="Wingdings" pitchFamily="2" charset="2"/>
            </a:endParaRPr>
          </a:p>
          <a:p>
            <a:pPr>
              <a:buFont typeface="Wingdings"/>
              <a:buChar char="à"/>
            </a:pPr>
            <a:endParaRPr lang="de-DE" sz="2000" dirty="0" smtClean="0">
              <a:sym typeface="Wingdings" pitchFamily="2" charset="2"/>
            </a:endParaRPr>
          </a:p>
          <a:p>
            <a:pPr>
              <a:buFont typeface="Wingdings"/>
              <a:buChar char="à"/>
            </a:pPr>
            <a:endParaRPr lang="de-DE" sz="2000" dirty="0" smtClean="0">
              <a:sym typeface="Wingdings" pitchFamily="2" charset="2"/>
            </a:endParaRPr>
          </a:p>
          <a:p>
            <a:r>
              <a:rPr lang="de-DE" sz="2400" dirty="0" smtClean="0">
                <a:sym typeface="Wingdings" pitchFamily="2" charset="2"/>
              </a:rPr>
              <a:t>Kopplung an alle Quarks und    </a:t>
            </a:r>
            <a:r>
              <a:rPr lang="de-DE" sz="2400" dirty="0" err="1" smtClean="0">
                <a:sym typeface="Wingdings" pitchFamily="2" charset="2"/>
              </a:rPr>
              <a:t>Leptonen</a:t>
            </a:r>
            <a:r>
              <a:rPr lang="de-DE" sz="2400" dirty="0" smtClean="0">
                <a:sym typeface="Wingdings" pitchFamily="2" charset="2"/>
              </a:rPr>
              <a:t> gleich stark</a:t>
            </a:r>
          </a:p>
          <a:p>
            <a:endParaRPr lang="de-DE" sz="2400" dirty="0" smtClean="0">
              <a:sym typeface="Wingdings" pitchFamily="2" charset="2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642992" y="1556792"/>
            <a:ext cx="450100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Neutrale Ströme (Z):</a:t>
            </a:r>
            <a:endParaRPr lang="de-DE" sz="2800" dirty="0" smtClean="0"/>
          </a:p>
          <a:p>
            <a:pPr>
              <a:buNone/>
            </a:pPr>
            <a:endParaRPr lang="de-DE" dirty="0" smtClean="0">
              <a:sym typeface="Wingdings" pitchFamily="2" charset="2"/>
            </a:endParaRPr>
          </a:p>
          <a:p>
            <a:pPr>
              <a:buNone/>
            </a:pPr>
            <a:r>
              <a:rPr lang="de-DE" sz="2000" b="1" dirty="0" smtClean="0">
                <a:sym typeface="Wingdings" pitchFamily="2" charset="2"/>
              </a:rPr>
              <a:t>Koppeln</a:t>
            </a:r>
            <a:r>
              <a:rPr lang="de-DE" sz="2000" dirty="0" smtClean="0">
                <a:sym typeface="Wingdings" pitchFamily="2" charset="2"/>
              </a:rPr>
              <a:t> an:</a:t>
            </a:r>
          </a:p>
          <a:p>
            <a:pPr>
              <a:buFont typeface="Wingdings"/>
              <a:buChar char="à"/>
            </a:pPr>
            <a:r>
              <a:rPr lang="de-DE" sz="2000" dirty="0" smtClean="0">
                <a:sym typeface="Wingdings" pitchFamily="2" charset="2"/>
              </a:rPr>
              <a:t> Teilchen wie geladene Ströme</a:t>
            </a:r>
          </a:p>
          <a:p>
            <a:pPr>
              <a:buFont typeface="Wingdings"/>
              <a:buChar char="à"/>
            </a:pPr>
            <a:r>
              <a:rPr lang="de-DE" sz="2000" dirty="0" smtClean="0">
                <a:sym typeface="Wingdings" pitchFamily="2" charset="2"/>
              </a:rPr>
              <a:t> geladenen Teilchen unabhängig von</a:t>
            </a:r>
          </a:p>
          <a:p>
            <a:r>
              <a:rPr lang="de-DE" sz="2000" dirty="0" smtClean="0">
                <a:sym typeface="Wingdings" pitchFamily="2" charset="2"/>
              </a:rPr>
              <a:t>     der </a:t>
            </a:r>
            <a:r>
              <a:rPr lang="de-DE" sz="2000" dirty="0" err="1" smtClean="0">
                <a:sym typeface="Wingdings" pitchFamily="2" charset="2"/>
              </a:rPr>
              <a:t>Chiralität</a:t>
            </a:r>
            <a:endParaRPr lang="de-DE" sz="2000" dirty="0" smtClean="0">
              <a:sym typeface="Wingdings" pitchFamily="2" charset="2"/>
            </a:endParaRPr>
          </a:p>
          <a:p>
            <a:endParaRPr lang="de-DE" sz="2000" dirty="0" smtClean="0">
              <a:sym typeface="Wingdings" pitchFamily="2" charset="2"/>
            </a:endParaRPr>
          </a:p>
          <a:p>
            <a:endParaRPr lang="de-DE" sz="2000" dirty="0" smtClean="0">
              <a:sym typeface="Wingdings" pitchFamily="2" charset="2"/>
            </a:endParaRPr>
          </a:p>
          <a:p>
            <a:r>
              <a:rPr lang="de-DE" sz="2400" dirty="0" smtClean="0">
                <a:sym typeface="Wingdings" pitchFamily="2" charset="2"/>
              </a:rPr>
              <a:t>Kopplung zusätzlich abhängig von der elektrischen Ladung der Teilchen</a:t>
            </a:r>
          </a:p>
          <a:p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2. Identifikation des Myon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>
                <a:schemeClr val="accent6">
                  <a:lumMod val="60000"/>
                  <a:lumOff val="40000"/>
                </a:schemeClr>
              </a:buClr>
              <a:buFont typeface="+mj-lt"/>
              <a:buAutoNum type="arabicParenBoth"/>
            </a:pPr>
            <a:r>
              <a:rPr lang="de-DE" dirty="0" smtClean="0"/>
              <a:t>Isolierte Spur</a:t>
            </a:r>
          </a:p>
          <a:p>
            <a:pPr marL="514350" indent="-514350">
              <a:buClr>
                <a:schemeClr val="accent6">
                  <a:lumMod val="60000"/>
                  <a:lumOff val="40000"/>
                </a:schemeClr>
              </a:buClr>
              <a:buFont typeface="+mj-lt"/>
              <a:buAutoNum type="arabicParenBoth"/>
            </a:pPr>
            <a:endParaRPr lang="de-DE" dirty="0" smtClean="0"/>
          </a:p>
          <a:p>
            <a:pPr marL="514350" indent="-514350">
              <a:buClr>
                <a:schemeClr val="accent6">
                  <a:lumMod val="60000"/>
                  <a:lumOff val="40000"/>
                </a:schemeClr>
              </a:buClr>
              <a:buFont typeface="+mj-lt"/>
              <a:buAutoNum type="arabicParenBoth"/>
            </a:pPr>
            <a:r>
              <a:rPr lang="de-DE" dirty="0" smtClean="0"/>
              <a:t>Kaum Energie im elektromagnetischen und </a:t>
            </a:r>
            <a:r>
              <a:rPr lang="de-DE" dirty="0" err="1" smtClean="0"/>
              <a:t>hadronischen</a:t>
            </a:r>
            <a:r>
              <a:rPr lang="de-DE" dirty="0" smtClean="0"/>
              <a:t> Kalorimeter</a:t>
            </a:r>
          </a:p>
          <a:p>
            <a:pPr marL="514350" indent="-514350">
              <a:buClr>
                <a:schemeClr val="accent6">
                  <a:lumMod val="60000"/>
                  <a:lumOff val="40000"/>
                </a:schemeClr>
              </a:buClr>
              <a:buFont typeface="+mj-lt"/>
              <a:buAutoNum type="arabicParenBoth"/>
            </a:pPr>
            <a:endParaRPr lang="de-DE" dirty="0" smtClean="0"/>
          </a:p>
          <a:p>
            <a:pPr marL="514350" indent="-514350">
              <a:buClr>
                <a:schemeClr val="accent6">
                  <a:lumMod val="60000"/>
                  <a:lumOff val="40000"/>
                </a:schemeClr>
              </a:buClr>
              <a:buFont typeface="+mj-lt"/>
              <a:buAutoNum type="arabicParenBoth"/>
            </a:pPr>
            <a:r>
              <a:rPr lang="de-DE" dirty="0" smtClean="0"/>
              <a:t>Detektion in </a:t>
            </a:r>
            <a:r>
              <a:rPr lang="de-DE" dirty="0" err="1" smtClean="0"/>
              <a:t>Myonenkammern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16.01.2015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Schlüsselexperimente der Teilchenphysik – Markus Neiczer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484A-FA71-4B93-BDE9-7AC9DA485196}" type="slidenum">
              <a:rPr lang="de-DE" smtClean="0"/>
              <a:pPr/>
              <a:t>40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Eventselektion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r>
              <a:rPr lang="de-DE" dirty="0" smtClean="0"/>
              <a:t>Allgemeiner Trigger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endParaRPr lang="de-DE" dirty="0" smtClean="0"/>
          </a:p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r>
              <a:rPr lang="de-DE" dirty="0" smtClean="0"/>
              <a:t>Weitere Einteilung in: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endParaRPr lang="de-DE" dirty="0" smtClean="0"/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</a:pPr>
            <a:r>
              <a:rPr lang="de-DE" dirty="0" smtClean="0"/>
              <a:t>Isolierte Events mit		 	und fehlender Energie  (W-Events)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None/>
            </a:pPr>
            <a:endParaRPr lang="de-DE" dirty="0" smtClean="0"/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</a:pPr>
            <a:r>
              <a:rPr lang="de-DE" dirty="0" smtClean="0"/>
              <a:t>2 oder mehr elektromagnetische Cluster mit				(Z-Event , Elektronenpaar)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None/>
            </a:pPr>
            <a:r>
              <a:rPr lang="de-DE" dirty="0" smtClean="0"/>
              <a:t>				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</a:pPr>
            <a:r>
              <a:rPr lang="de-DE" dirty="0" err="1" smtClean="0"/>
              <a:t>Myonenpaare</a:t>
            </a:r>
            <a:r>
              <a:rPr lang="de-DE" dirty="0" smtClean="0"/>
              <a:t>  (Z-Events)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16.01.2015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Schlüsselexperimente der Teilchenphysik – Markus Neiczer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484A-FA71-4B93-BDE9-7AC9DA485196}" type="slidenum">
              <a:rPr lang="de-DE" smtClean="0"/>
              <a:pPr/>
              <a:t>41</a:t>
            </a:fld>
            <a:endParaRPr lang="de-DE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/>
        </p:nvGraphicFramePr>
        <p:xfrm>
          <a:off x="4067944" y="3356992"/>
          <a:ext cx="1800200" cy="406497"/>
        </p:xfrm>
        <a:graphic>
          <a:graphicData uri="http://schemas.openxmlformats.org/presentationml/2006/ole">
            <p:oleObj spid="_x0000_s24578" name="Formel" r:id="rId3" imgW="787320" imgH="177480" progId="Equation.3">
              <p:embed/>
            </p:oleObj>
          </a:graphicData>
        </a:graphic>
      </p:graphicFrame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1331640" y="4869160"/>
          <a:ext cx="1872208" cy="416210"/>
        </p:xfrm>
        <a:graphic>
          <a:graphicData uri="http://schemas.openxmlformats.org/presentationml/2006/ole">
            <p:oleObj spid="_x0000_s24579" name="Formel" r:id="rId4" imgW="799920" imgH="177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Eventselektion - Elektronenpaar</a:t>
            </a:r>
            <a:endParaRPr lang="de-DE" dirty="0"/>
          </a:p>
        </p:txBody>
      </p:sp>
      <p:pic>
        <p:nvPicPr>
          <p:cNvPr id="7" name="Inhaltsplatzhalter 6" descr="Zplot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15616" y="1196752"/>
            <a:ext cx="4037604" cy="5271316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16.01.2015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Schlüsselexperimente der Teilchenphysik – Markus Neiczer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484A-FA71-4B93-BDE9-7AC9DA485196}" type="slidenum">
              <a:rPr lang="de-DE" smtClean="0"/>
              <a:pPr/>
              <a:t>42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5436096" y="1268760"/>
            <a:ext cx="33123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Wingdings"/>
              <a:buChar char="à"/>
            </a:pPr>
            <a:r>
              <a:rPr lang="de-DE" sz="2800" dirty="0" smtClean="0">
                <a:sym typeface="Wingdings" pitchFamily="2" charset="2"/>
              </a:rPr>
              <a:t>4 Events verbleiben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Wingdings"/>
              <a:buChar char="à"/>
            </a:pPr>
            <a:endParaRPr lang="de-DE" sz="2800" dirty="0" smtClean="0">
              <a:sym typeface="Wingdings" pitchFamily="2" charset="2"/>
            </a:endParaRP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Wingdings"/>
              <a:buChar char="à"/>
            </a:pPr>
            <a:r>
              <a:rPr lang="de-DE" sz="2800" dirty="0" smtClean="0">
                <a:sym typeface="Wingdings" pitchFamily="2" charset="2"/>
              </a:rPr>
              <a:t>Es folgt hieraus eine invariante Masse von:</a:t>
            </a:r>
            <a:endParaRPr lang="de-DE" sz="2800" dirty="0"/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/>
        </p:nvGraphicFramePr>
        <p:xfrm>
          <a:off x="5508104" y="4005064"/>
          <a:ext cx="2759532" cy="792088"/>
        </p:xfrm>
        <a:graphic>
          <a:graphicData uri="http://schemas.openxmlformats.org/presentationml/2006/ole">
            <p:oleObj spid="_x0000_s26626" name="Formel" r:id="rId4" imgW="137160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Eventselektion - Elektronenpaar</a:t>
            </a:r>
            <a:endParaRPr lang="de-DE" dirty="0"/>
          </a:p>
        </p:txBody>
      </p:sp>
      <p:pic>
        <p:nvPicPr>
          <p:cNvPr id="7" name="Inhaltsplatzhalter 6" descr="Zplot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339752" y="1196752"/>
            <a:ext cx="4248472" cy="5257039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16.01.2015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Schlüsselexperimente der Teilchenphysik – Markus Neiczer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484A-FA71-4B93-BDE9-7AC9DA485196}" type="slidenum">
              <a:rPr lang="de-DE" smtClean="0"/>
              <a:pPr/>
              <a:t>43</a:t>
            </a:fld>
            <a:endParaRPr lang="de-DE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/>
        </p:nvGraphicFramePr>
        <p:xfrm>
          <a:off x="6588224" y="3573016"/>
          <a:ext cx="1951184" cy="1008112"/>
        </p:xfrm>
        <a:graphic>
          <a:graphicData uri="http://schemas.openxmlformats.org/presentationml/2006/ole">
            <p:oleObj spid="_x0000_s25602" name="Formel" r:id="rId4" imgW="761760" imgH="393480" progId="Equation.3">
              <p:embed/>
            </p:oleObj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/>
        </p:nvGraphicFramePr>
        <p:xfrm>
          <a:off x="6588224" y="4797152"/>
          <a:ext cx="1759053" cy="432048"/>
        </p:xfrm>
        <a:graphic>
          <a:graphicData uri="http://schemas.openxmlformats.org/presentationml/2006/ole">
            <p:oleObj spid="_x0000_s25603" name="Formel" r:id="rId5" imgW="723600" imgH="177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Eventselektion - </a:t>
            </a:r>
            <a:r>
              <a:rPr lang="de-DE" dirty="0" err="1" smtClean="0"/>
              <a:t>Myonenpaar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r>
              <a:rPr lang="de-DE" dirty="0" smtClean="0">
                <a:sym typeface="Wingdings" pitchFamily="2" charset="2"/>
              </a:rPr>
              <a:t>42 Events, davon nur 1 verwendbar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Font typeface="Wingdings"/>
              <a:buChar char="à"/>
            </a:pPr>
            <a:r>
              <a:rPr lang="de-DE" dirty="0" smtClean="0">
                <a:sym typeface="Wingdings" pitchFamily="2" charset="2"/>
              </a:rPr>
              <a:t>Rest: </a:t>
            </a:r>
            <a:r>
              <a:rPr lang="de-DE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Wingdings" pitchFamily="2" charset="2"/>
              </a:rPr>
              <a:t>Kosmische Myonen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Font typeface="Wingdings"/>
              <a:buChar char="à"/>
            </a:pPr>
            <a:endParaRPr lang="de-DE" dirty="0" smtClean="0">
              <a:sym typeface="Wingdings" pitchFamily="2" charset="2"/>
            </a:endParaRPr>
          </a:p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r>
              <a:rPr lang="de-DE" dirty="0" smtClean="0">
                <a:sym typeface="Wingdings" pitchFamily="2" charset="2"/>
              </a:rPr>
              <a:t>Es ergibt sich eine invariante Masse von: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endParaRPr lang="de-DE" dirty="0" smtClean="0">
              <a:sym typeface="Wingdings" pitchFamily="2" charset="2"/>
            </a:endParaRPr>
          </a:p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endParaRPr lang="de-DE" dirty="0" smtClean="0">
              <a:sym typeface="Wingdings" pitchFamily="2" charset="2"/>
            </a:endParaRPr>
          </a:p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16.01.2015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Schlüsselexperimente der Teilchenphysik – Markus Neiczer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484A-FA71-4B93-BDE9-7AC9DA485196}" type="slidenum">
              <a:rPr lang="de-DE" smtClean="0"/>
              <a:pPr/>
              <a:t>44</a:t>
            </a:fld>
            <a:endParaRPr lang="de-DE"/>
          </a:p>
        </p:txBody>
      </p:sp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3203848" y="3861048"/>
          <a:ext cx="2733675" cy="792163"/>
        </p:xfrm>
        <a:graphic>
          <a:graphicData uri="http://schemas.openxmlformats.org/presentationml/2006/ole">
            <p:oleObj spid="_x0000_s27651" name="Formel" r:id="rId3" imgW="135864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Eventselektion - </a:t>
            </a:r>
            <a:r>
              <a:rPr lang="de-DE" dirty="0" err="1" smtClean="0"/>
              <a:t>Myonenpaar</a:t>
            </a:r>
            <a:endParaRPr lang="de-DE" dirty="0"/>
          </a:p>
        </p:txBody>
      </p:sp>
      <p:pic>
        <p:nvPicPr>
          <p:cNvPr id="7" name="Inhaltsplatzhalter 6" descr="Zplot3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95736" y="1124744"/>
            <a:ext cx="4248472" cy="5231389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16.01.2015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Schlüsselexperimente der Teilchenphysik – Markus Neiczer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484A-FA71-4B93-BDE9-7AC9DA485196}" type="slidenum">
              <a:rPr lang="de-DE" smtClean="0"/>
              <a:pPr/>
              <a:t>45</a:t>
            </a:fld>
            <a:endParaRPr lang="de-DE"/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6516216" y="3645024"/>
          <a:ext cx="1885950" cy="1008062"/>
        </p:xfrm>
        <a:graphic>
          <a:graphicData uri="http://schemas.openxmlformats.org/presentationml/2006/ole">
            <p:oleObj spid="_x0000_s28674" name="Formel" r:id="rId4" imgW="736560" imgH="393480" progId="Equation.3">
              <p:embed/>
            </p:oleObj>
          </a:graphicData>
        </a:graphic>
      </p:graphicFrame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6450013" y="4767263"/>
          <a:ext cx="2036762" cy="493712"/>
        </p:xfrm>
        <a:graphic>
          <a:graphicData uri="http://schemas.openxmlformats.org/presentationml/2006/ole">
            <p:oleObj spid="_x0000_s28675" name="Formel" r:id="rId5" imgW="83808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Hintergrund Überlegungen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Clr>
                <a:schemeClr val="accent6">
                  <a:lumMod val="60000"/>
                  <a:lumOff val="40000"/>
                </a:schemeClr>
              </a:buClr>
              <a:buFont typeface="+mj-lt"/>
              <a:buAutoNum type="arabicParenBoth"/>
            </a:pPr>
            <a:r>
              <a:rPr lang="de-DE" dirty="0" smtClean="0"/>
              <a:t>2 gewöhnliche Jets die zufällig 2 isolierte Spuren simulieren</a:t>
            </a:r>
          </a:p>
          <a:p>
            <a:pPr marL="514350" indent="-514350">
              <a:buClr>
                <a:schemeClr val="accent6">
                  <a:lumMod val="60000"/>
                  <a:lumOff val="40000"/>
                </a:schemeClr>
              </a:buClr>
              <a:buFont typeface="+mj-lt"/>
              <a:buAutoNum type="arabicParenBoth"/>
            </a:pPr>
            <a:endParaRPr lang="de-DE" dirty="0" smtClean="0"/>
          </a:p>
          <a:p>
            <a:pPr marL="514350" indent="-514350">
              <a:buClr>
                <a:schemeClr val="accent6">
                  <a:lumMod val="60000"/>
                  <a:lumOff val="40000"/>
                </a:schemeClr>
              </a:buClr>
              <a:buFont typeface="+mj-lt"/>
              <a:buAutoNum type="arabicParenBoth"/>
            </a:pPr>
            <a:r>
              <a:rPr lang="de-DE" dirty="0" smtClean="0"/>
              <a:t>Ein Jet aus schweren Quarks zerfällt in Myonen oder Elektronen</a:t>
            </a:r>
          </a:p>
          <a:p>
            <a:pPr marL="514350" indent="-514350">
              <a:buClr>
                <a:schemeClr val="accent6">
                  <a:lumMod val="60000"/>
                  <a:lumOff val="40000"/>
                </a:schemeClr>
              </a:buClr>
              <a:buFont typeface="+mj-lt"/>
              <a:buAutoNum type="arabicParenBoth"/>
            </a:pPr>
            <a:endParaRPr lang="de-DE" dirty="0" smtClean="0"/>
          </a:p>
          <a:p>
            <a:pPr marL="514350" indent="-514350">
              <a:buClr>
                <a:schemeClr val="accent6">
                  <a:lumMod val="60000"/>
                  <a:lumOff val="40000"/>
                </a:schemeClr>
              </a:buClr>
              <a:buFont typeface="+mj-lt"/>
              <a:buAutoNum type="arabicParenBoth"/>
            </a:pPr>
            <a:r>
              <a:rPr lang="de-DE" dirty="0" smtClean="0"/>
              <a:t>W⁺W⁻ Paarbildung</a:t>
            </a:r>
          </a:p>
          <a:p>
            <a:pPr marL="514350" indent="-514350">
              <a:buClr>
                <a:schemeClr val="accent6">
                  <a:lumMod val="60000"/>
                  <a:lumOff val="40000"/>
                </a:schemeClr>
              </a:buClr>
              <a:buFont typeface="+mj-lt"/>
              <a:buAutoNum type="arabicParenBoth"/>
            </a:pPr>
            <a:endParaRPr lang="de-DE" dirty="0" smtClean="0"/>
          </a:p>
          <a:p>
            <a:pPr marL="514350" indent="-514350">
              <a:buClr>
                <a:schemeClr val="accent6">
                  <a:lumMod val="60000"/>
                  <a:lumOff val="40000"/>
                </a:schemeClr>
              </a:buClr>
              <a:buFont typeface="+mj-lt"/>
              <a:buAutoNum type="arabicParenBoth"/>
            </a:pPr>
            <a:r>
              <a:rPr lang="de-DE" dirty="0" smtClean="0"/>
              <a:t>Zerfall eines neuen Quarks mit 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16.01.2015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Schlüsselexperimente der Teilchenphysik – Markus Neiczer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484A-FA71-4B93-BDE9-7AC9DA485196}" type="slidenum">
              <a:rPr lang="de-DE" smtClean="0"/>
              <a:pPr/>
              <a:t>46</a:t>
            </a:fld>
            <a:endParaRPr lang="de-DE"/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5940152" y="5301208"/>
          <a:ext cx="1584325" cy="792162"/>
        </p:xfrm>
        <a:graphic>
          <a:graphicData uri="http://schemas.openxmlformats.org/presentationml/2006/ole">
            <p:oleObj spid="_x0000_s29698" name="Formel" r:id="rId3" imgW="78732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Resultat Z </a:t>
            </a:r>
            <a:r>
              <a:rPr lang="de-DE" dirty="0" err="1" smtClean="0"/>
              <a:t>Boson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r>
              <a:rPr lang="de-DE" dirty="0" smtClean="0">
                <a:sym typeface="Wingdings" pitchFamily="2" charset="2"/>
              </a:rPr>
              <a:t>Kein alternativer Hintergrund auffindbar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endParaRPr lang="de-DE" dirty="0" smtClean="0">
              <a:sym typeface="Wingdings" pitchFamily="2" charset="2"/>
            </a:endParaRP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None/>
            </a:pPr>
            <a:r>
              <a:rPr lang="de-DE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Wingdings" pitchFamily="2" charset="2"/>
              </a:rPr>
              <a:t>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sz="4000" dirty="0" smtClean="0">
                <a:sym typeface="Wingdings" pitchFamily="2" charset="2"/>
              </a:rPr>
              <a:t>Direkter Nachweis des </a:t>
            </a:r>
            <a:r>
              <a:rPr lang="de-DE" sz="4000" dirty="0" smtClean="0">
                <a:sym typeface="Wingdings" pitchFamily="2" charset="2"/>
              </a:rPr>
              <a:t>Z-</a:t>
            </a:r>
            <a:r>
              <a:rPr lang="de-DE" sz="4000" dirty="0" err="1" smtClean="0">
                <a:sym typeface="Wingdings" pitchFamily="2" charset="2"/>
              </a:rPr>
              <a:t>Bosons</a:t>
            </a:r>
            <a:r>
              <a:rPr lang="de-DE" sz="4000" dirty="0" smtClean="0">
                <a:sym typeface="Wingdings" pitchFamily="2" charset="2"/>
              </a:rPr>
              <a:t>!</a:t>
            </a:r>
            <a:endParaRPr lang="de-DE" dirty="0" smtClean="0">
              <a:sym typeface="Wingdings" pitchFamily="2" charset="2"/>
            </a:endParaRP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Wingdings"/>
              <a:buChar char="à"/>
            </a:pPr>
            <a:endParaRPr lang="de-DE" dirty="0" smtClean="0">
              <a:sym typeface="Wingdings" pitchFamily="2" charset="2"/>
            </a:endParaRPr>
          </a:p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r>
              <a:rPr lang="de-DE" dirty="0" smtClean="0">
                <a:sym typeface="Wingdings" pitchFamily="2" charset="2"/>
              </a:rPr>
              <a:t>Resultat: 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None/>
            </a:pPr>
            <a:endParaRPr lang="de-DE" dirty="0" smtClean="0">
              <a:sym typeface="Wingdings" pitchFamily="2" charset="2"/>
            </a:endParaRP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None/>
            </a:pPr>
            <a:r>
              <a:rPr lang="de-DE" dirty="0" smtClean="0">
                <a:sym typeface="Wingdings" pitchFamily="2" charset="2"/>
              </a:rPr>
              <a:t>(Vorhergesagt: 				)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Wingdings"/>
              <a:buChar char="à"/>
            </a:pPr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16.01.2015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Schlüsselexperimente der Teilchenphysik – Markus Neiczer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484A-FA71-4B93-BDE9-7AC9DA485196}" type="slidenum">
              <a:rPr lang="de-DE" smtClean="0"/>
              <a:pPr/>
              <a:t>47</a:t>
            </a:fld>
            <a:endParaRPr lang="de-DE"/>
          </a:p>
        </p:txBody>
      </p:sp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2987824" y="3861048"/>
          <a:ext cx="3259727" cy="935905"/>
        </p:xfrm>
        <a:graphic>
          <a:graphicData uri="http://schemas.openxmlformats.org/presentationml/2006/ole">
            <p:oleObj spid="_x0000_s30723" name="Formel" r:id="rId3" imgW="1371600" imgH="393480" progId="Equation.3">
              <p:embed/>
            </p:oleObj>
          </a:graphicData>
        </a:graphic>
      </p:graphicFrame>
      <p:graphicFrame>
        <p:nvGraphicFramePr>
          <p:cNvPr id="30725" name="Object 5"/>
          <p:cNvGraphicFramePr>
            <a:graphicFrameLocks noChangeAspect="1"/>
          </p:cNvGraphicFramePr>
          <p:nvPr/>
        </p:nvGraphicFramePr>
        <p:xfrm>
          <a:off x="3347864" y="5085184"/>
          <a:ext cx="2528887" cy="792162"/>
        </p:xfrm>
        <a:graphic>
          <a:graphicData uri="http://schemas.openxmlformats.org/presentationml/2006/ole">
            <p:oleObj spid="_x0000_s30725" name="Formel" r:id="rId4" imgW="125712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IV. Resultate &amp; Zusammenfassung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525963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r>
              <a:rPr lang="de-DE" dirty="0" smtClean="0"/>
              <a:t>Kollisionen von Protonen und Antiprotonen im SPS (</a:t>
            </a:r>
            <a:r>
              <a:rPr lang="de-DE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wichtig: stochastische Kühlung!</a:t>
            </a:r>
            <a:r>
              <a:rPr lang="de-DE" dirty="0" smtClean="0"/>
              <a:t>)</a:t>
            </a:r>
            <a:endParaRPr lang="de-DE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endParaRPr lang="de-DE" dirty="0" smtClean="0"/>
          </a:p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r>
              <a:rPr lang="de-DE" dirty="0" smtClean="0"/>
              <a:t>Eventaufnahme durch </a:t>
            </a:r>
            <a:r>
              <a:rPr lang="de-DE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UA1 und Selektion</a:t>
            </a:r>
            <a:r>
              <a:rPr lang="de-DE" dirty="0" smtClean="0"/>
              <a:t> nach Charakteristika durch Trigger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endParaRPr lang="de-DE" dirty="0" smtClean="0"/>
          </a:p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r>
              <a:rPr lang="de-DE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Weitere Untersuchungen</a:t>
            </a:r>
            <a:r>
              <a:rPr lang="de-DE" dirty="0" smtClean="0"/>
              <a:t> der verbliebenen Events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endParaRPr lang="de-DE" dirty="0" smtClean="0"/>
          </a:p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r>
              <a:rPr lang="de-DE" dirty="0" smtClean="0"/>
              <a:t>Berechnung der </a:t>
            </a:r>
            <a:r>
              <a:rPr lang="de-DE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invarianten Masse</a:t>
            </a:r>
            <a:r>
              <a:rPr lang="de-DE" dirty="0" smtClean="0"/>
              <a:t> der Teilchen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16.01.2015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Schlüsselexperimente der Teilchenphysik – Markus Neiczer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484A-FA71-4B93-BDE9-7AC9DA485196}" type="slidenum">
              <a:rPr lang="de-DE" smtClean="0"/>
              <a:pPr/>
              <a:t>48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IV. Resultate &amp; Zusammenfassung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Wingdings"/>
              <a:buChar char="à"/>
            </a:pPr>
            <a:r>
              <a:rPr lang="de-DE" dirty="0" smtClean="0">
                <a:sym typeface="Wingdings" pitchFamily="2" charset="2"/>
              </a:rPr>
              <a:t>Direkter</a:t>
            </a:r>
            <a:r>
              <a:rPr lang="de-DE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Wingdings" pitchFamily="2" charset="2"/>
              </a:rPr>
              <a:t> </a:t>
            </a:r>
            <a:r>
              <a:rPr lang="de-DE" dirty="0" smtClean="0">
                <a:sym typeface="Wingdings" pitchFamily="2" charset="2"/>
              </a:rPr>
              <a:t>Nachweis</a:t>
            </a:r>
            <a:r>
              <a:rPr lang="de-DE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Wingdings" pitchFamily="2" charset="2"/>
              </a:rPr>
              <a:t> </a:t>
            </a:r>
            <a:r>
              <a:rPr lang="de-DE" dirty="0" smtClean="0">
                <a:sym typeface="Wingdings" pitchFamily="2" charset="2"/>
              </a:rPr>
              <a:t>der gesuchten Teilchen!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Wingdings"/>
              <a:buChar char="à"/>
            </a:pPr>
            <a:r>
              <a:rPr lang="de-DE" dirty="0" smtClean="0">
                <a:sym typeface="Wingdings" pitchFamily="2" charset="2"/>
              </a:rPr>
              <a:t>Riesiger Erfolg der Theorie in sehr guter Übereinstimmung mit Experimenten!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Wingdings"/>
              <a:buChar char="à"/>
            </a:pPr>
            <a:endParaRPr lang="de-DE" dirty="0" smtClean="0">
              <a:sym typeface="Wingdings" pitchFamily="2" charset="2"/>
            </a:endParaRPr>
          </a:p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r>
              <a:rPr lang="de-DE" dirty="0" smtClean="0"/>
              <a:t>Heutige Messwerte: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16.01.2015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Schlüsselexperimente der Teilchenphysik – Markus Neiczer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484A-FA71-4B93-BDE9-7AC9DA485196}" type="slidenum">
              <a:rPr lang="de-DE" smtClean="0"/>
              <a:pPr/>
              <a:t>49</a:t>
            </a:fld>
            <a:endParaRPr lang="de-DE"/>
          </a:p>
        </p:txBody>
      </p:sp>
      <p:graphicFrame>
        <p:nvGraphicFramePr>
          <p:cNvPr id="81922" name="Object 2"/>
          <p:cNvGraphicFramePr>
            <a:graphicFrameLocks noChangeAspect="1"/>
          </p:cNvGraphicFramePr>
          <p:nvPr/>
        </p:nvGraphicFramePr>
        <p:xfrm>
          <a:off x="4283968" y="3717032"/>
          <a:ext cx="4254500" cy="936625"/>
        </p:xfrm>
        <a:graphic>
          <a:graphicData uri="http://schemas.openxmlformats.org/presentationml/2006/ole">
            <p:oleObj spid="_x0000_s81922" name="Formel" r:id="rId3" imgW="1790640" imgH="393480" progId="Equation.3">
              <p:embed/>
            </p:oleObj>
          </a:graphicData>
        </a:graphic>
      </p:graphicFrame>
      <p:graphicFrame>
        <p:nvGraphicFramePr>
          <p:cNvPr id="81923" name="Object 3"/>
          <p:cNvGraphicFramePr>
            <a:graphicFrameLocks noChangeAspect="1"/>
          </p:cNvGraphicFramePr>
          <p:nvPr/>
        </p:nvGraphicFramePr>
        <p:xfrm>
          <a:off x="4283968" y="4797152"/>
          <a:ext cx="4011434" cy="936104"/>
        </p:xfrm>
        <a:graphic>
          <a:graphicData uri="http://schemas.openxmlformats.org/presentationml/2006/ole">
            <p:oleObj spid="_x0000_s81923" name="Formel" r:id="rId4" imgW="168876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220px-BetaDeca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1556792"/>
            <a:ext cx="2478041" cy="201622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003232" cy="706090"/>
          </a:xfrm>
        </p:spPr>
        <p:txBody>
          <a:bodyPr>
            <a:normAutofit/>
          </a:bodyPr>
          <a:lstStyle/>
          <a:p>
            <a:r>
              <a:rPr lang="de-DE" sz="4000" dirty="0" smtClean="0"/>
              <a:t>II. Historie</a:t>
            </a:r>
            <a:endParaRPr lang="de-DE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</a:rPr>
              <a:t>β</a:t>
            </a:r>
            <a:r>
              <a:rPr lang="de-DE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</a:rPr>
              <a:t>- Zerfall</a:t>
            </a:r>
            <a:r>
              <a:rPr lang="de-DE" dirty="0" smtClean="0">
                <a:latin typeface="Calibri"/>
              </a:rPr>
              <a:t> schon bekannt:</a:t>
            </a:r>
          </a:p>
          <a:p>
            <a:endParaRPr lang="de-DE" dirty="0" smtClean="0">
              <a:latin typeface="Calibri"/>
            </a:endParaRPr>
          </a:p>
          <a:p>
            <a:endParaRPr lang="de-DE" dirty="0" smtClean="0">
              <a:latin typeface="Calibri"/>
            </a:endParaRPr>
          </a:p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r>
              <a:rPr lang="de-DE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</a:rPr>
              <a:t>Fermis Punktwechselwirkung 1934</a:t>
            </a:r>
          </a:p>
          <a:p>
            <a:pPr lvl="1">
              <a:buNone/>
            </a:pPr>
            <a:r>
              <a:rPr lang="de-DE" dirty="0" smtClean="0">
                <a:latin typeface="Calibri"/>
                <a:sym typeface="Wingdings" pitchFamily="2" charset="2"/>
              </a:rPr>
              <a:t>punktförmiger Vertex mit 4 Fermionen</a:t>
            </a:r>
          </a:p>
          <a:p>
            <a:pPr lvl="1">
              <a:buNone/>
            </a:pPr>
            <a:r>
              <a:rPr lang="de-DE" dirty="0" smtClean="0">
                <a:latin typeface="Calibri"/>
                <a:sym typeface="Wingdings" pitchFamily="2" charset="2"/>
              </a:rPr>
              <a:t>Kopplungskonstante / </a:t>
            </a:r>
            <a:r>
              <a:rPr lang="de-DE" dirty="0" err="1" smtClean="0">
                <a:latin typeface="Calibri"/>
                <a:sym typeface="Wingdings" pitchFamily="2" charset="2"/>
              </a:rPr>
              <a:t>Fermikonstante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16.01.2015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Schlüsselexperimente der Teilchenphysik – Markus Neiczer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484A-FA71-4B93-BDE9-7AC9DA485196}" type="slidenum">
              <a:rPr lang="de-DE" smtClean="0"/>
              <a:pPr/>
              <a:t>5</a:t>
            </a:fld>
            <a:endParaRPr lang="de-DE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/>
        </p:nvGraphicFramePr>
        <p:xfrm>
          <a:off x="1763688" y="5085184"/>
          <a:ext cx="5056561" cy="576064"/>
        </p:xfrm>
        <a:graphic>
          <a:graphicData uri="http://schemas.openxmlformats.org/presentationml/2006/ole">
            <p:oleObj spid="_x0000_s31746" name="Formel" r:id="rId4" imgW="200628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cernwz7_5-03.jpg"/>
          <p:cNvPicPr>
            <a:picLocks noChangeAspect="1"/>
          </p:cNvPicPr>
          <p:nvPr/>
        </p:nvPicPr>
        <p:blipFill>
          <a:blip r:embed="rId2" cstate="print">
            <a:lum bright="56000" contrast="-51000"/>
          </a:blip>
          <a:stretch>
            <a:fillRect/>
          </a:stretch>
        </p:blipFill>
        <p:spPr>
          <a:xfrm>
            <a:off x="3959424" y="1412776"/>
            <a:ext cx="5184576" cy="464883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Nobelpreise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r>
              <a:rPr lang="de-DE" dirty="0" smtClean="0"/>
              <a:t>Carlo Rubbia &amp; Simon van der Meer erhalten 1984 einen Nobelpreis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None/>
            </a:pPr>
            <a:endParaRPr lang="de-DE" dirty="0" smtClean="0"/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None/>
            </a:pPr>
            <a:endParaRPr lang="de-DE" dirty="0" smtClean="0"/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None/>
            </a:pPr>
            <a:endParaRPr lang="de-DE" dirty="0" smtClean="0"/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None/>
            </a:pPr>
            <a:endParaRPr lang="de-DE" dirty="0" smtClean="0"/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None/>
            </a:pPr>
            <a:endParaRPr lang="de-DE" dirty="0" smtClean="0"/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None/>
            </a:pPr>
            <a:r>
              <a:rPr lang="de-DE" sz="2400" i="1" dirty="0" smtClean="0"/>
              <a:t>     „</a:t>
            </a:r>
            <a:r>
              <a:rPr lang="de-DE" sz="2400" i="1" dirty="0" err="1" smtClean="0"/>
              <a:t>for</a:t>
            </a:r>
            <a:r>
              <a:rPr lang="de-DE" sz="2400" i="1" dirty="0" smtClean="0"/>
              <a:t> </a:t>
            </a:r>
            <a:r>
              <a:rPr lang="de-DE" sz="2400" i="1" dirty="0" err="1" smtClean="0"/>
              <a:t>their</a:t>
            </a:r>
            <a:r>
              <a:rPr lang="de-DE" sz="2400" i="1" dirty="0" smtClean="0"/>
              <a:t> </a:t>
            </a:r>
            <a:r>
              <a:rPr lang="de-DE" sz="2400" i="1" dirty="0" err="1" smtClean="0"/>
              <a:t>decisive</a:t>
            </a:r>
            <a:r>
              <a:rPr lang="de-DE" sz="2400" i="1" dirty="0" smtClean="0"/>
              <a:t> </a:t>
            </a:r>
            <a:r>
              <a:rPr lang="de-DE" sz="2400" i="1" dirty="0" err="1" smtClean="0"/>
              <a:t>contributions</a:t>
            </a:r>
            <a:r>
              <a:rPr lang="de-DE" sz="2400" i="1" dirty="0" smtClean="0"/>
              <a:t> </a:t>
            </a:r>
            <a:r>
              <a:rPr lang="de-DE" sz="2400" i="1" dirty="0" err="1" smtClean="0"/>
              <a:t>to</a:t>
            </a:r>
            <a:r>
              <a:rPr lang="de-DE" sz="2400" i="1" dirty="0" smtClean="0"/>
              <a:t> </a:t>
            </a:r>
            <a:r>
              <a:rPr lang="de-DE" sz="2400" i="1" dirty="0" err="1" smtClean="0"/>
              <a:t>the</a:t>
            </a:r>
            <a:r>
              <a:rPr lang="de-DE" sz="2400" i="1" dirty="0" smtClean="0"/>
              <a:t> large </a:t>
            </a:r>
            <a:r>
              <a:rPr lang="de-DE" sz="2400" i="1" dirty="0" err="1" smtClean="0"/>
              <a:t>project</a:t>
            </a:r>
            <a:r>
              <a:rPr lang="de-DE" sz="2400" i="1" dirty="0" smtClean="0"/>
              <a:t>, </a:t>
            </a:r>
            <a:r>
              <a:rPr lang="de-DE" sz="2400" i="1" dirty="0" err="1" smtClean="0"/>
              <a:t>which</a:t>
            </a:r>
            <a:r>
              <a:rPr lang="de-DE" sz="2400" i="1" dirty="0" smtClean="0"/>
              <a:t> </a:t>
            </a:r>
            <a:r>
              <a:rPr lang="de-DE" sz="2400" i="1" dirty="0" err="1" smtClean="0"/>
              <a:t>led</a:t>
            </a:r>
            <a:r>
              <a:rPr lang="de-DE" sz="2400" i="1" dirty="0" smtClean="0"/>
              <a:t> </a:t>
            </a:r>
            <a:r>
              <a:rPr lang="de-DE" sz="2400" i="1" dirty="0" err="1" smtClean="0"/>
              <a:t>to</a:t>
            </a:r>
            <a:r>
              <a:rPr lang="de-DE" sz="2400" i="1" dirty="0" smtClean="0"/>
              <a:t> </a:t>
            </a:r>
            <a:r>
              <a:rPr lang="de-DE" sz="2400" i="1" dirty="0" err="1" smtClean="0"/>
              <a:t>the</a:t>
            </a:r>
            <a:r>
              <a:rPr lang="de-DE" sz="2400" i="1" dirty="0" smtClean="0"/>
              <a:t> </a:t>
            </a:r>
            <a:r>
              <a:rPr lang="de-DE" sz="2400" i="1" dirty="0" err="1" smtClean="0"/>
              <a:t>discovery</a:t>
            </a:r>
            <a:r>
              <a:rPr lang="de-DE" sz="2400" i="1" dirty="0" smtClean="0"/>
              <a:t> </a:t>
            </a:r>
            <a:r>
              <a:rPr lang="de-DE" sz="2400" i="1" dirty="0" err="1" smtClean="0"/>
              <a:t>of</a:t>
            </a:r>
            <a:r>
              <a:rPr lang="de-DE" sz="2400" i="1" dirty="0" smtClean="0"/>
              <a:t> </a:t>
            </a:r>
            <a:r>
              <a:rPr lang="de-DE" sz="2400" i="1" dirty="0" err="1" smtClean="0"/>
              <a:t>the</a:t>
            </a:r>
            <a:r>
              <a:rPr lang="de-DE" sz="2400" i="1" dirty="0" smtClean="0"/>
              <a:t> </a:t>
            </a:r>
            <a:r>
              <a:rPr lang="de-DE" sz="2400" i="1" dirty="0" err="1" smtClean="0"/>
              <a:t>field</a:t>
            </a:r>
            <a:r>
              <a:rPr lang="de-DE" sz="2400" i="1" dirty="0" smtClean="0"/>
              <a:t> </a:t>
            </a:r>
            <a:r>
              <a:rPr lang="de-DE" sz="2400" i="1" dirty="0" err="1" smtClean="0"/>
              <a:t>particles</a:t>
            </a:r>
            <a:r>
              <a:rPr lang="de-DE" sz="2400" i="1" dirty="0" smtClean="0"/>
              <a:t> W </a:t>
            </a:r>
            <a:r>
              <a:rPr lang="de-DE" sz="2400" i="1" dirty="0" err="1" smtClean="0"/>
              <a:t>and</a:t>
            </a:r>
            <a:r>
              <a:rPr lang="de-DE" sz="2400" i="1" dirty="0" smtClean="0"/>
              <a:t> Z, </a:t>
            </a:r>
            <a:r>
              <a:rPr lang="de-DE" sz="2400" i="1" dirty="0" err="1" smtClean="0"/>
              <a:t>communicators</a:t>
            </a:r>
            <a:r>
              <a:rPr lang="de-DE" sz="2400" i="1" dirty="0" smtClean="0"/>
              <a:t> </a:t>
            </a:r>
            <a:r>
              <a:rPr lang="de-DE" sz="2400" i="1" dirty="0" err="1" smtClean="0"/>
              <a:t>of</a:t>
            </a:r>
            <a:r>
              <a:rPr lang="de-DE" sz="2400" i="1" dirty="0" smtClean="0"/>
              <a:t> </a:t>
            </a:r>
            <a:r>
              <a:rPr lang="de-DE" sz="2400" i="1" dirty="0" err="1" smtClean="0"/>
              <a:t>weak</a:t>
            </a:r>
            <a:r>
              <a:rPr lang="de-DE" sz="2400" i="1" dirty="0" smtClean="0"/>
              <a:t> </a:t>
            </a:r>
            <a:r>
              <a:rPr lang="de-DE" sz="2400" i="1" dirty="0" err="1" smtClean="0"/>
              <a:t>interaction</a:t>
            </a:r>
            <a:r>
              <a:rPr lang="de-DE" sz="2400" i="1" dirty="0" smtClean="0"/>
              <a:t>“</a:t>
            </a:r>
            <a:endParaRPr lang="de-DE" sz="2400" i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16.01.2015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Schlüsselexperimente der Teilchenphysik – Markus Neiczer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484A-FA71-4B93-BDE9-7AC9DA485196}" type="slidenum">
              <a:rPr lang="de-DE" smtClean="0"/>
              <a:pPr/>
              <a:t>50</a:t>
            </a:fld>
            <a:endParaRPr lang="de-DE"/>
          </a:p>
        </p:txBody>
      </p:sp>
      <p:pic>
        <p:nvPicPr>
          <p:cNvPr id="7" name="Grafik 6" descr="rubb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2780928"/>
            <a:ext cx="1477328" cy="1714500"/>
          </a:xfrm>
          <a:prstGeom prst="rect">
            <a:avLst/>
          </a:prstGeom>
        </p:spPr>
      </p:pic>
      <p:pic>
        <p:nvPicPr>
          <p:cNvPr id="8" name="Grafik 7" descr="simon-van-der-meer-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2780928"/>
            <a:ext cx="1235658" cy="172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Referenzen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arenBoth"/>
            </a:pPr>
            <a:r>
              <a:rPr lang="de-DE" sz="1600" dirty="0" smtClean="0"/>
              <a:t>UA1 </a:t>
            </a:r>
            <a:r>
              <a:rPr lang="de-DE" sz="1600" dirty="0" err="1" smtClean="0"/>
              <a:t>Collaboration</a:t>
            </a:r>
            <a:r>
              <a:rPr lang="de-DE" sz="1600" dirty="0" smtClean="0"/>
              <a:t>: Experimental </a:t>
            </a:r>
            <a:r>
              <a:rPr lang="de-DE" sz="1600" dirty="0" err="1" smtClean="0"/>
              <a:t>observation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isolated</a:t>
            </a:r>
            <a:r>
              <a:rPr lang="de-DE" sz="1600" dirty="0" smtClean="0"/>
              <a:t> large </a:t>
            </a:r>
            <a:r>
              <a:rPr lang="de-DE" sz="1600" dirty="0" err="1" smtClean="0"/>
              <a:t>transverse</a:t>
            </a:r>
            <a:r>
              <a:rPr lang="de-DE" sz="1600" dirty="0" smtClean="0"/>
              <a:t> </a:t>
            </a:r>
            <a:r>
              <a:rPr lang="de-DE" sz="1600" dirty="0" err="1" smtClean="0"/>
              <a:t>energy</a:t>
            </a:r>
            <a:r>
              <a:rPr lang="de-DE" sz="1600" dirty="0" smtClean="0"/>
              <a:t> </a:t>
            </a:r>
            <a:r>
              <a:rPr lang="de-DE" sz="1600" dirty="0" err="1" smtClean="0"/>
              <a:t>electrons</a:t>
            </a:r>
            <a:r>
              <a:rPr lang="de-DE" sz="1600" dirty="0" smtClean="0"/>
              <a:t> </a:t>
            </a:r>
            <a:r>
              <a:rPr lang="de-DE" sz="1600" dirty="0" err="1" smtClean="0"/>
              <a:t>with</a:t>
            </a:r>
            <a:r>
              <a:rPr lang="de-DE" sz="1600" dirty="0" smtClean="0"/>
              <a:t> </a:t>
            </a:r>
            <a:r>
              <a:rPr lang="de-DE" sz="1600" dirty="0" err="1" smtClean="0"/>
              <a:t>associated</a:t>
            </a:r>
            <a:r>
              <a:rPr lang="de-DE" sz="1600" dirty="0" smtClean="0"/>
              <a:t> </a:t>
            </a:r>
            <a:r>
              <a:rPr lang="de-DE" sz="1600" dirty="0" err="1" smtClean="0"/>
              <a:t>missing</a:t>
            </a:r>
            <a:r>
              <a:rPr lang="de-DE" sz="1600" dirty="0" smtClean="0"/>
              <a:t> </a:t>
            </a:r>
            <a:r>
              <a:rPr lang="de-DE" sz="1600" dirty="0" err="1" smtClean="0"/>
              <a:t>energy</a:t>
            </a:r>
            <a:r>
              <a:rPr lang="de-DE" sz="1600" dirty="0" smtClean="0"/>
              <a:t> </a:t>
            </a:r>
            <a:r>
              <a:rPr lang="de-DE" sz="1600" dirty="0" err="1" smtClean="0"/>
              <a:t>at</a:t>
            </a:r>
            <a:r>
              <a:rPr lang="de-DE" sz="1600" dirty="0" smtClean="0"/>
              <a:t> </a:t>
            </a:r>
            <a:r>
              <a:rPr lang="de-DE" sz="1600" dirty="0" smtClean="0">
                <a:latin typeface="Calibri"/>
              </a:rPr>
              <a:t>√s=540 </a:t>
            </a:r>
            <a:r>
              <a:rPr lang="de-DE" sz="1600" dirty="0" err="1" smtClean="0">
                <a:latin typeface="Calibri"/>
              </a:rPr>
              <a:t>GeV</a:t>
            </a:r>
            <a:endParaRPr lang="de-DE" sz="1600" dirty="0" smtClean="0">
              <a:latin typeface="Calibri"/>
            </a:endParaRPr>
          </a:p>
          <a:p>
            <a:pPr marL="514350" indent="-514350">
              <a:buFont typeface="+mj-lt"/>
              <a:buAutoNum type="arabicParenBoth"/>
            </a:pPr>
            <a:r>
              <a:rPr lang="de-DE" sz="1600" dirty="0" smtClean="0">
                <a:latin typeface="Calibri"/>
              </a:rPr>
              <a:t>UA1 </a:t>
            </a:r>
            <a:r>
              <a:rPr lang="de-DE" sz="1600" dirty="0" err="1" smtClean="0">
                <a:latin typeface="Calibri"/>
              </a:rPr>
              <a:t>Collaboration</a:t>
            </a:r>
            <a:r>
              <a:rPr lang="de-DE" sz="1600" dirty="0" smtClean="0">
                <a:latin typeface="Calibri"/>
              </a:rPr>
              <a:t>: Experimental </a:t>
            </a:r>
            <a:r>
              <a:rPr lang="de-DE" sz="1600" dirty="0" err="1" smtClean="0">
                <a:latin typeface="Calibri"/>
              </a:rPr>
              <a:t>observation</a:t>
            </a:r>
            <a:r>
              <a:rPr lang="de-DE" sz="1600" dirty="0" smtClean="0">
                <a:latin typeface="Calibri"/>
              </a:rPr>
              <a:t> </a:t>
            </a:r>
            <a:r>
              <a:rPr lang="de-DE" sz="1600" dirty="0" err="1" smtClean="0">
                <a:latin typeface="Calibri"/>
              </a:rPr>
              <a:t>of</a:t>
            </a:r>
            <a:r>
              <a:rPr lang="de-DE" sz="1600" dirty="0" smtClean="0">
                <a:latin typeface="Calibri"/>
              </a:rPr>
              <a:t> </a:t>
            </a:r>
            <a:r>
              <a:rPr lang="de-DE" sz="1600" dirty="0" err="1" smtClean="0">
                <a:latin typeface="Calibri"/>
              </a:rPr>
              <a:t>lepton</a:t>
            </a:r>
            <a:r>
              <a:rPr lang="de-DE" sz="1600" dirty="0" smtClean="0">
                <a:latin typeface="Calibri"/>
              </a:rPr>
              <a:t> </a:t>
            </a:r>
            <a:r>
              <a:rPr lang="de-DE" sz="1600" dirty="0" err="1" smtClean="0">
                <a:latin typeface="Calibri"/>
              </a:rPr>
              <a:t>pairs</a:t>
            </a:r>
            <a:r>
              <a:rPr lang="de-DE" sz="1600" dirty="0" smtClean="0">
                <a:latin typeface="Calibri"/>
              </a:rPr>
              <a:t> </a:t>
            </a:r>
            <a:r>
              <a:rPr lang="de-DE" sz="1600" dirty="0" err="1" smtClean="0">
                <a:latin typeface="Calibri"/>
              </a:rPr>
              <a:t>of</a:t>
            </a:r>
            <a:r>
              <a:rPr lang="de-DE" sz="1600" dirty="0" smtClean="0">
                <a:latin typeface="Calibri"/>
              </a:rPr>
              <a:t> invariant </a:t>
            </a:r>
            <a:r>
              <a:rPr lang="de-DE" sz="1600" dirty="0" err="1" smtClean="0">
                <a:latin typeface="Calibri"/>
              </a:rPr>
              <a:t>mass</a:t>
            </a:r>
            <a:r>
              <a:rPr lang="de-DE" sz="1600" dirty="0" smtClean="0">
                <a:latin typeface="Calibri"/>
              </a:rPr>
              <a:t> </a:t>
            </a:r>
            <a:r>
              <a:rPr lang="de-DE" sz="1600" dirty="0" err="1" smtClean="0">
                <a:latin typeface="Calibri"/>
              </a:rPr>
              <a:t>around</a:t>
            </a:r>
            <a:r>
              <a:rPr lang="de-DE" sz="1600" dirty="0" smtClean="0">
                <a:latin typeface="Calibri"/>
              </a:rPr>
              <a:t> 95 </a:t>
            </a:r>
            <a:r>
              <a:rPr lang="de-DE" sz="1600" dirty="0" err="1" smtClean="0">
                <a:latin typeface="Calibri"/>
              </a:rPr>
              <a:t>GeV</a:t>
            </a:r>
            <a:r>
              <a:rPr lang="de-DE" sz="1600" dirty="0" smtClean="0">
                <a:latin typeface="Calibri"/>
              </a:rPr>
              <a:t>/c² </a:t>
            </a:r>
            <a:r>
              <a:rPr lang="de-DE" sz="1600" dirty="0" err="1" smtClean="0">
                <a:latin typeface="Calibri"/>
              </a:rPr>
              <a:t>at</a:t>
            </a:r>
            <a:r>
              <a:rPr lang="de-DE" sz="1600" dirty="0" smtClean="0">
                <a:latin typeface="Calibri"/>
              </a:rPr>
              <a:t> </a:t>
            </a:r>
            <a:r>
              <a:rPr lang="de-DE" sz="1600" dirty="0" err="1" smtClean="0">
                <a:latin typeface="Calibri"/>
              </a:rPr>
              <a:t>the</a:t>
            </a:r>
            <a:r>
              <a:rPr lang="de-DE" sz="1600" dirty="0" smtClean="0">
                <a:latin typeface="Calibri"/>
              </a:rPr>
              <a:t> CERN SPS </a:t>
            </a:r>
            <a:r>
              <a:rPr lang="de-DE" sz="1600" dirty="0" err="1" smtClean="0">
                <a:latin typeface="Calibri"/>
              </a:rPr>
              <a:t>collider</a:t>
            </a:r>
            <a:endParaRPr lang="de-DE" sz="1600" dirty="0" smtClean="0">
              <a:latin typeface="Calibri"/>
            </a:endParaRPr>
          </a:p>
          <a:p>
            <a:pPr marL="514350" indent="-514350">
              <a:buFont typeface="+mj-lt"/>
              <a:buAutoNum type="arabicParenBoth"/>
            </a:pPr>
            <a:r>
              <a:rPr lang="de-DE" sz="1600" dirty="0" smtClean="0">
                <a:latin typeface="Calibri"/>
              </a:rPr>
              <a:t>UA1 </a:t>
            </a:r>
            <a:r>
              <a:rPr lang="de-DE" sz="1600" dirty="0" err="1" smtClean="0">
                <a:latin typeface="Calibri"/>
              </a:rPr>
              <a:t>proposal</a:t>
            </a:r>
            <a:r>
              <a:rPr lang="de-DE" sz="1600" dirty="0" smtClean="0">
                <a:latin typeface="Calibri"/>
              </a:rPr>
              <a:t>, A 4</a:t>
            </a:r>
            <a:r>
              <a:rPr lang="el-GR" sz="1600" dirty="0" smtClean="0">
                <a:latin typeface="Calibri"/>
              </a:rPr>
              <a:t>π</a:t>
            </a:r>
            <a:r>
              <a:rPr lang="de-DE" sz="1600" dirty="0" smtClean="0">
                <a:latin typeface="Calibri"/>
              </a:rPr>
              <a:t> solid-angle </a:t>
            </a:r>
            <a:r>
              <a:rPr lang="de-DE" sz="1600" dirty="0" err="1" smtClean="0">
                <a:latin typeface="Calibri"/>
              </a:rPr>
              <a:t>detector</a:t>
            </a:r>
            <a:r>
              <a:rPr lang="de-DE" sz="1600" dirty="0" smtClean="0">
                <a:latin typeface="Calibri"/>
              </a:rPr>
              <a:t> </a:t>
            </a:r>
            <a:r>
              <a:rPr lang="de-DE" sz="1600" dirty="0" err="1" smtClean="0">
                <a:latin typeface="Calibri"/>
              </a:rPr>
              <a:t>for</a:t>
            </a:r>
            <a:r>
              <a:rPr lang="de-DE" sz="1600" dirty="0" smtClean="0">
                <a:latin typeface="Calibri"/>
              </a:rPr>
              <a:t> </a:t>
            </a:r>
            <a:r>
              <a:rPr lang="de-DE" sz="1600" dirty="0" err="1" smtClean="0">
                <a:latin typeface="Calibri"/>
              </a:rPr>
              <a:t>the</a:t>
            </a:r>
            <a:r>
              <a:rPr lang="de-DE" sz="1600" dirty="0" smtClean="0">
                <a:latin typeface="Calibri"/>
              </a:rPr>
              <a:t> SPS </a:t>
            </a:r>
            <a:r>
              <a:rPr lang="de-DE" sz="1600" dirty="0" err="1" smtClean="0">
                <a:latin typeface="Calibri"/>
              </a:rPr>
              <a:t>used</a:t>
            </a:r>
            <a:r>
              <a:rPr lang="de-DE" sz="1600" dirty="0" smtClean="0">
                <a:latin typeface="Calibri"/>
              </a:rPr>
              <a:t> </a:t>
            </a:r>
            <a:r>
              <a:rPr lang="de-DE" sz="1600" dirty="0" err="1" smtClean="0">
                <a:latin typeface="Calibri"/>
              </a:rPr>
              <a:t>as</a:t>
            </a:r>
            <a:r>
              <a:rPr lang="de-DE" sz="1600" dirty="0" smtClean="0">
                <a:latin typeface="Calibri"/>
              </a:rPr>
              <a:t> a </a:t>
            </a:r>
            <a:r>
              <a:rPr lang="de-DE" sz="1600" dirty="0" err="1" smtClean="0">
                <a:latin typeface="Calibri"/>
              </a:rPr>
              <a:t>proton-antiproton</a:t>
            </a:r>
            <a:r>
              <a:rPr lang="de-DE" sz="1600" dirty="0" smtClean="0">
                <a:latin typeface="Calibri"/>
              </a:rPr>
              <a:t> </a:t>
            </a:r>
            <a:r>
              <a:rPr lang="de-DE" sz="1600" dirty="0" err="1" smtClean="0">
                <a:latin typeface="Calibri"/>
              </a:rPr>
              <a:t>collider</a:t>
            </a:r>
            <a:r>
              <a:rPr lang="de-DE" sz="1600" dirty="0" smtClean="0">
                <a:latin typeface="Calibri"/>
              </a:rPr>
              <a:t> </a:t>
            </a:r>
            <a:r>
              <a:rPr lang="de-DE" sz="1600" dirty="0" err="1" smtClean="0">
                <a:latin typeface="Calibri"/>
              </a:rPr>
              <a:t>at</a:t>
            </a:r>
            <a:r>
              <a:rPr lang="de-DE" sz="1600" dirty="0" smtClean="0">
                <a:latin typeface="Calibri"/>
              </a:rPr>
              <a:t> a </a:t>
            </a:r>
            <a:r>
              <a:rPr lang="de-DE" sz="1600" dirty="0" err="1" smtClean="0">
                <a:latin typeface="Calibri"/>
              </a:rPr>
              <a:t>centre-of-mass</a:t>
            </a:r>
            <a:r>
              <a:rPr lang="de-DE" sz="1600" dirty="0" smtClean="0">
                <a:latin typeface="Calibri"/>
              </a:rPr>
              <a:t> </a:t>
            </a:r>
            <a:r>
              <a:rPr lang="de-DE" sz="1600" dirty="0" err="1" smtClean="0">
                <a:latin typeface="Calibri"/>
              </a:rPr>
              <a:t>energy</a:t>
            </a:r>
            <a:r>
              <a:rPr lang="de-DE" sz="1600" dirty="0" smtClean="0">
                <a:latin typeface="Calibri"/>
              </a:rPr>
              <a:t> </a:t>
            </a:r>
            <a:r>
              <a:rPr lang="de-DE" sz="1600" dirty="0" err="1" smtClean="0">
                <a:latin typeface="Calibri"/>
              </a:rPr>
              <a:t>of</a:t>
            </a:r>
            <a:r>
              <a:rPr lang="de-DE" sz="1600" dirty="0" smtClean="0">
                <a:latin typeface="Calibri"/>
              </a:rPr>
              <a:t> 540 </a:t>
            </a:r>
            <a:r>
              <a:rPr lang="de-DE" sz="1600" dirty="0" err="1" smtClean="0">
                <a:latin typeface="Calibri"/>
              </a:rPr>
              <a:t>GeV</a:t>
            </a:r>
            <a:r>
              <a:rPr lang="de-DE" sz="1600" dirty="0" smtClean="0">
                <a:latin typeface="Calibri"/>
              </a:rPr>
              <a:t>, CERN/SPSC 78-06 (1978)</a:t>
            </a:r>
          </a:p>
          <a:p>
            <a:pPr marL="514350" indent="-514350">
              <a:buFont typeface="+mj-lt"/>
              <a:buAutoNum type="arabicParenBoth"/>
            </a:pPr>
            <a:r>
              <a:rPr lang="de-DE" sz="1600" dirty="0" smtClean="0">
                <a:latin typeface="Calibri"/>
              </a:rPr>
              <a:t>Simon van der Meer, Nobel </a:t>
            </a:r>
            <a:r>
              <a:rPr lang="de-DE" sz="1600" dirty="0" err="1" smtClean="0">
                <a:latin typeface="Calibri"/>
              </a:rPr>
              <a:t>lecture</a:t>
            </a:r>
            <a:r>
              <a:rPr lang="de-DE" sz="1600" dirty="0" smtClean="0">
                <a:latin typeface="Calibri"/>
              </a:rPr>
              <a:t>, </a:t>
            </a:r>
            <a:r>
              <a:rPr lang="de-DE" sz="1600" dirty="0" err="1" smtClean="0">
                <a:latin typeface="Calibri"/>
              </a:rPr>
              <a:t>stochastic</a:t>
            </a:r>
            <a:r>
              <a:rPr lang="de-DE" sz="1600" dirty="0" smtClean="0">
                <a:latin typeface="Calibri"/>
              </a:rPr>
              <a:t> </a:t>
            </a:r>
            <a:r>
              <a:rPr lang="de-DE" sz="1600" dirty="0" err="1" smtClean="0">
                <a:latin typeface="Calibri"/>
              </a:rPr>
              <a:t>cooling</a:t>
            </a:r>
            <a:r>
              <a:rPr lang="de-DE" sz="1600" dirty="0" smtClean="0">
                <a:latin typeface="Calibri"/>
              </a:rPr>
              <a:t> </a:t>
            </a:r>
            <a:r>
              <a:rPr lang="de-DE" sz="1600" dirty="0" err="1" smtClean="0">
                <a:latin typeface="Calibri"/>
              </a:rPr>
              <a:t>and</a:t>
            </a:r>
            <a:r>
              <a:rPr lang="de-DE" sz="1600" dirty="0" smtClean="0">
                <a:latin typeface="Calibri"/>
              </a:rPr>
              <a:t> </a:t>
            </a:r>
            <a:r>
              <a:rPr lang="de-DE" sz="1600" dirty="0" err="1" smtClean="0">
                <a:latin typeface="Calibri"/>
              </a:rPr>
              <a:t>the</a:t>
            </a:r>
            <a:r>
              <a:rPr lang="de-DE" sz="1600" dirty="0" smtClean="0">
                <a:latin typeface="Calibri"/>
              </a:rPr>
              <a:t> </a:t>
            </a:r>
            <a:r>
              <a:rPr lang="de-DE" sz="1600" dirty="0" err="1" smtClean="0">
                <a:latin typeface="Calibri"/>
              </a:rPr>
              <a:t>accumulation</a:t>
            </a:r>
            <a:r>
              <a:rPr lang="de-DE" sz="1600" dirty="0" smtClean="0">
                <a:latin typeface="Calibri"/>
              </a:rPr>
              <a:t> </a:t>
            </a:r>
            <a:r>
              <a:rPr lang="de-DE" sz="1600" dirty="0" err="1" smtClean="0">
                <a:latin typeface="Calibri"/>
              </a:rPr>
              <a:t>of</a:t>
            </a:r>
            <a:r>
              <a:rPr lang="de-DE" sz="1600" dirty="0" smtClean="0">
                <a:latin typeface="Calibri"/>
              </a:rPr>
              <a:t> </a:t>
            </a:r>
            <a:r>
              <a:rPr lang="de-DE" sz="1600" dirty="0" err="1" smtClean="0">
                <a:latin typeface="Calibri"/>
              </a:rPr>
              <a:t>antiprotons</a:t>
            </a:r>
            <a:r>
              <a:rPr lang="de-DE" sz="1600" dirty="0" smtClean="0">
                <a:latin typeface="Calibri"/>
              </a:rPr>
              <a:t>, 1984</a:t>
            </a:r>
          </a:p>
          <a:p>
            <a:pPr marL="514350" indent="-514350">
              <a:buFont typeface="+mj-lt"/>
              <a:buAutoNum type="arabicParenBoth"/>
            </a:pPr>
            <a:r>
              <a:rPr lang="de-DE" sz="1600" dirty="0" smtClean="0">
                <a:latin typeface="Calibri"/>
              </a:rPr>
              <a:t>Mark Thomson, Modern </a:t>
            </a:r>
            <a:r>
              <a:rPr lang="de-DE" sz="1600" dirty="0" err="1" smtClean="0">
                <a:latin typeface="Calibri"/>
              </a:rPr>
              <a:t>Particle</a:t>
            </a:r>
            <a:r>
              <a:rPr lang="de-DE" sz="1600" dirty="0" smtClean="0">
                <a:latin typeface="Calibri"/>
              </a:rPr>
              <a:t> </a:t>
            </a:r>
            <a:r>
              <a:rPr lang="de-DE" sz="1600" dirty="0" err="1" smtClean="0">
                <a:latin typeface="Calibri"/>
              </a:rPr>
              <a:t>Physics</a:t>
            </a:r>
            <a:r>
              <a:rPr lang="de-DE" sz="1600" dirty="0" smtClean="0">
                <a:latin typeface="Calibri"/>
              </a:rPr>
              <a:t>, 2013</a:t>
            </a:r>
          </a:p>
          <a:p>
            <a:pPr marL="514350" indent="-514350">
              <a:buFont typeface="+mj-lt"/>
              <a:buAutoNum type="arabicParenBoth"/>
            </a:pPr>
            <a:r>
              <a:rPr lang="de-DE" sz="1600" dirty="0" smtClean="0"/>
              <a:t>http://sl-div.web.cern.ch/sl-div/history/sps_doc.html  Stand 13.01.2015</a:t>
            </a:r>
          </a:p>
          <a:p>
            <a:pPr marL="514350" indent="-514350">
              <a:buFont typeface="+mj-lt"/>
              <a:buAutoNum type="arabicParenBoth"/>
            </a:pPr>
            <a:r>
              <a:rPr lang="de-DE" sz="1600" dirty="0" smtClean="0"/>
              <a:t>http://de.wikipedia.org/wiki/Schwache_Wechselwirkung  Stand 13.01.2015</a:t>
            </a:r>
          </a:p>
          <a:p>
            <a:pPr marL="514350" indent="-514350">
              <a:buFont typeface="+mj-lt"/>
              <a:buAutoNum type="arabicParenBoth"/>
            </a:pPr>
            <a:r>
              <a:rPr lang="de-DE" sz="1600" dirty="0" smtClean="0"/>
              <a:t>http://</a:t>
            </a:r>
            <a:r>
              <a:rPr lang="de-DE" sz="1600" dirty="0" smtClean="0"/>
              <a:t>de.wikipedia.org/wiki/Fundamentale_Wechselwirkung   </a:t>
            </a:r>
            <a:r>
              <a:rPr lang="de-DE" sz="1600" dirty="0" smtClean="0"/>
              <a:t>Stand </a:t>
            </a:r>
            <a:r>
              <a:rPr lang="de-DE" sz="1600" dirty="0" smtClean="0"/>
              <a:t>13.01.2015</a:t>
            </a:r>
            <a:endParaRPr lang="de-DE" sz="1600" dirty="0" smtClean="0"/>
          </a:p>
          <a:p>
            <a:pPr marL="514350" indent="-514350">
              <a:buFont typeface="+mj-lt"/>
              <a:buAutoNum type="arabicParenBoth"/>
            </a:pPr>
            <a:r>
              <a:rPr lang="de-DE" sz="1600" dirty="0" smtClean="0"/>
              <a:t>http://erlangen.physicsmasterclasses.org/msm_verei/msm_verei_00a.html </a:t>
            </a:r>
            <a:r>
              <a:rPr lang="de-DE" sz="1600" dirty="0" smtClean="0"/>
              <a:t> 	       Stand </a:t>
            </a:r>
            <a:r>
              <a:rPr lang="de-DE" sz="1600" dirty="0" smtClean="0"/>
              <a:t>13.01.2015</a:t>
            </a:r>
          </a:p>
          <a:p>
            <a:pPr marL="514350" indent="-514350">
              <a:buFont typeface="+mj-lt"/>
              <a:buAutoNum type="arabicParenBoth"/>
            </a:pPr>
            <a:r>
              <a:rPr lang="de-DE" sz="1600" dirty="0" smtClean="0"/>
              <a:t>http://www.tp1.physik.uni-siegen.de/php/data/ps/SI-HEP-2007-05.pdf Stand 13.01.2015</a:t>
            </a:r>
          </a:p>
          <a:p>
            <a:pPr marL="514350" indent="-514350">
              <a:buFont typeface="+mj-lt"/>
              <a:buAutoNum type="arabicParenBoth"/>
            </a:pPr>
            <a:endParaRPr lang="de-DE" sz="1600" dirty="0" smtClean="0"/>
          </a:p>
          <a:p>
            <a:pPr marL="514350" indent="-514350">
              <a:buFont typeface="+mj-lt"/>
              <a:buAutoNum type="arabicParenBoth"/>
            </a:pPr>
            <a:endParaRPr lang="de-DE" sz="1600" dirty="0" smtClean="0"/>
          </a:p>
          <a:p>
            <a:pPr marL="514350" indent="-514350">
              <a:buFont typeface="+mj-lt"/>
              <a:buAutoNum type="arabicParenBoth"/>
            </a:pPr>
            <a:endParaRPr lang="de-DE" sz="16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16.01.2015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Schlüsselexperimente der Teilchenphysik – Markus Neiczer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484A-FA71-4B93-BDE9-7AC9DA485196}" type="slidenum">
              <a:rPr lang="de-DE" smtClean="0"/>
              <a:pPr/>
              <a:t>51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II. Historie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r>
              <a:rPr lang="de-DE" dirty="0" smtClean="0"/>
              <a:t>60er Jahre: Glashow</a:t>
            </a:r>
            <a:r>
              <a:rPr lang="de-DE" dirty="0" smtClean="0"/>
              <a:t>, Salam und Weinberg </a:t>
            </a:r>
            <a:r>
              <a:rPr lang="de-DE" dirty="0" smtClean="0"/>
              <a:t>entwickeln die </a:t>
            </a:r>
            <a:r>
              <a:rPr lang="de-DE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elektroschwache Theorie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None/>
            </a:pPr>
            <a:r>
              <a:rPr lang="de-DE" dirty="0" smtClean="0">
                <a:sym typeface="Wingdings" pitchFamily="2" charset="2"/>
              </a:rPr>
              <a:t>Erfordert massive Austauschbosonen und neutralen Strom 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endParaRPr lang="de-DE" dirty="0" smtClean="0"/>
          </a:p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r>
              <a:rPr lang="de-DE" dirty="0" smtClean="0"/>
              <a:t>1973 Entdeckung der neutralen Ströme durch </a:t>
            </a:r>
            <a:r>
              <a:rPr lang="de-DE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Gargamelle Experiment</a:t>
            </a:r>
            <a:r>
              <a:rPr lang="de-DE" dirty="0" smtClean="0"/>
              <a:t> am CERN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16.01.2015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Schlüsselexperimente der Teilchenphysik – Markus Neiczer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484A-FA71-4B93-BDE9-7AC9DA485196}" type="slidenum">
              <a:rPr lang="de-DE" smtClean="0"/>
              <a:pPr/>
              <a:t>6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II. Historie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r>
              <a:rPr lang="de-DE" dirty="0" smtClean="0"/>
              <a:t>1979 Nobelpreis an Glashow, Salam, Weinberg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endParaRPr lang="de-DE" dirty="0" smtClean="0"/>
          </a:p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r>
              <a:rPr lang="de-DE" dirty="0" smtClean="0"/>
              <a:t>1982/83 Direkter Nachweis der Austauschbosonen im </a:t>
            </a:r>
            <a:r>
              <a:rPr lang="de-DE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UA1 Experiment</a:t>
            </a:r>
            <a:r>
              <a:rPr lang="de-DE" dirty="0" smtClean="0"/>
              <a:t> unter Leitung von Carlo Rubbia am CERN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endParaRPr lang="de-DE" dirty="0" smtClean="0"/>
          </a:p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r>
              <a:rPr lang="de-DE" dirty="0" smtClean="0"/>
              <a:t>Postulierte Massen: 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16.01.2015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Schlüsselexperimente der Teilchenphysik – Markus Neiczer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484A-FA71-4B93-BDE9-7AC9DA485196}" type="slidenum">
              <a:rPr lang="de-DE" smtClean="0"/>
              <a:pPr/>
              <a:t>7</a:t>
            </a:fld>
            <a:endParaRPr lang="de-DE"/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4860032" y="4437112"/>
          <a:ext cx="2928938" cy="900112"/>
        </p:xfrm>
        <a:graphic>
          <a:graphicData uri="http://schemas.openxmlformats.org/presentationml/2006/ole">
            <p:oleObj spid="_x0000_s32770" name="Formel" r:id="rId3" imgW="1282680" imgH="393480" progId="Equation.3">
              <p:embed/>
            </p:oleObj>
          </a:graphicData>
        </a:graphic>
      </p:graphicFrame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4860032" y="5373216"/>
          <a:ext cx="2952328" cy="924803"/>
        </p:xfrm>
        <a:graphic>
          <a:graphicData uri="http://schemas.openxmlformats.org/presentationml/2006/ole">
            <p:oleObj spid="_x0000_s32771" name="Formel" r:id="rId4" imgW="125712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Z prozess feynma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3717032"/>
            <a:ext cx="3384376" cy="2112470"/>
          </a:xfrm>
          <a:prstGeom prst="rect">
            <a:avLst/>
          </a:prstGeom>
        </p:spPr>
      </p:pic>
      <p:pic>
        <p:nvPicPr>
          <p:cNvPr id="8" name="Grafik 7" descr="W prozess feynma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3717032"/>
            <a:ext cx="3492947" cy="223224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704856" cy="706090"/>
          </a:xfrm>
        </p:spPr>
        <p:txBody>
          <a:bodyPr>
            <a:normAutofit/>
          </a:bodyPr>
          <a:lstStyle/>
          <a:p>
            <a:r>
              <a:rPr lang="de-DE" sz="4000" dirty="0" smtClean="0"/>
              <a:t>III. Das UA1 Experiment</a:t>
            </a:r>
            <a:endParaRPr lang="de-DE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r>
              <a:rPr lang="de-DE" dirty="0" smtClean="0"/>
              <a:t>Idee: Erzeugung der Teilchen durch 		</a:t>
            </a:r>
            <a:r>
              <a:rPr lang="de-DE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Proton – Antiproton Kollisionen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endParaRPr lang="de-DE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r>
              <a:rPr lang="de-DE" dirty="0" smtClean="0"/>
              <a:t>Wichtige Prozesse:	</a:t>
            </a:r>
            <a:r>
              <a:rPr lang="de-DE" sz="2400" dirty="0" smtClean="0"/>
              <a:t>(</a:t>
            </a:r>
            <a:r>
              <a:rPr lang="de-DE" sz="2400" dirty="0" err="1" smtClean="0"/>
              <a:t>Leptonen</a:t>
            </a:r>
            <a:r>
              <a:rPr lang="de-DE" sz="2400" dirty="0" smtClean="0"/>
              <a:t>: Elektron, Myon)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16.01.2015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Schlüsselexperimente der Teilchenphysik – Markus Neiczer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484A-FA71-4B93-BDE9-7AC9DA485196}" type="slidenum">
              <a:rPr lang="de-DE" smtClean="0"/>
              <a:pPr/>
              <a:t>8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003232" cy="706090"/>
          </a:xfrm>
        </p:spPr>
        <p:txBody>
          <a:bodyPr>
            <a:normAutofit/>
          </a:bodyPr>
          <a:lstStyle/>
          <a:p>
            <a:r>
              <a:rPr lang="de-DE" sz="3600" dirty="0" smtClean="0"/>
              <a:t>Warum Protonen und Antiprotonen?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r>
              <a:rPr lang="de-DE" dirty="0" smtClean="0"/>
              <a:t>Erzeugung von W/Z durch </a:t>
            </a:r>
            <a:r>
              <a:rPr lang="de-DE" dirty="0" err="1" smtClean="0"/>
              <a:t>e⁺e</a:t>
            </a:r>
            <a:r>
              <a:rPr lang="de-DE" dirty="0"/>
              <a:t>⁻</a:t>
            </a:r>
            <a:r>
              <a:rPr lang="de-DE" dirty="0" smtClean="0"/>
              <a:t> - Annihilation möglich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</a:pPr>
            <a:r>
              <a:rPr lang="de-DE" dirty="0" smtClean="0"/>
              <a:t>Aber: Kein geeigneter Beschleuniger vorhanden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</a:pPr>
            <a:endParaRPr lang="de-DE" dirty="0" smtClean="0"/>
          </a:p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r>
              <a:rPr lang="de-DE" dirty="0" smtClean="0"/>
              <a:t>Am CERN: </a:t>
            </a:r>
            <a:r>
              <a:rPr lang="de-DE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Super Proton Synchrotron (SPS)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None/>
            </a:pPr>
            <a:r>
              <a:rPr lang="de-DE" dirty="0" smtClean="0">
                <a:sym typeface="Wingdings" pitchFamily="2" charset="2"/>
              </a:rPr>
              <a:t> Protonen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16.01.2015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Schlüsselexperimente der Teilchenphysik – Markus Neiczer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484A-FA71-4B93-BDE9-7AC9DA485196}" type="slidenum">
              <a:rPr lang="de-DE" smtClean="0"/>
              <a:pPr/>
              <a:t>9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1545</Words>
  <Application>Microsoft Office PowerPoint</Application>
  <PresentationFormat>Bildschirmpräsentation (4:3)</PresentationFormat>
  <Paragraphs>448</Paragraphs>
  <Slides>51</Slides>
  <Notes>1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51</vt:i4>
      </vt:variant>
    </vt:vector>
  </HeadingPairs>
  <TitlesOfParts>
    <vt:vector size="54" baseType="lpstr">
      <vt:lpstr>Larissa-Design</vt:lpstr>
      <vt:lpstr>Formel</vt:lpstr>
      <vt:lpstr>Microsoft Formel-Editor 3.0</vt:lpstr>
      <vt:lpstr>Der Nachweis des W und Z Bosons</vt:lpstr>
      <vt:lpstr>Inhalt</vt:lpstr>
      <vt:lpstr>I. Grundlagen</vt:lpstr>
      <vt:lpstr>I. Grundlagen</vt:lpstr>
      <vt:lpstr>II. Historie</vt:lpstr>
      <vt:lpstr>II. Historie</vt:lpstr>
      <vt:lpstr>II. Historie</vt:lpstr>
      <vt:lpstr>III. Das UA1 Experiment</vt:lpstr>
      <vt:lpstr>Warum Protonen und Antiprotonen?</vt:lpstr>
      <vt:lpstr>Folie 10</vt:lpstr>
      <vt:lpstr>SPS (Super Proton Synchrotron)</vt:lpstr>
      <vt:lpstr>SPS (Super Proton Synchrotron)</vt:lpstr>
      <vt:lpstr>SPS (Super Proton Synchrotron)</vt:lpstr>
      <vt:lpstr>SPS (Super Proton Synchrotron)</vt:lpstr>
      <vt:lpstr>SPS (Super Proton Synchrotron)</vt:lpstr>
      <vt:lpstr>SPS (Super Proton Synchrotron)</vt:lpstr>
      <vt:lpstr>Stochastische Kühlung</vt:lpstr>
      <vt:lpstr>a. Der UA1 Detektor</vt:lpstr>
      <vt:lpstr>Aufbau UA1 Detektor</vt:lpstr>
      <vt:lpstr>Aufbau UA1 Detektor</vt:lpstr>
      <vt:lpstr>Aufbau UA1 Detektor</vt:lpstr>
      <vt:lpstr>Aufbau UA1 Detektor</vt:lpstr>
      <vt:lpstr>Aufbau UA1 Detektor</vt:lpstr>
      <vt:lpstr>b. Die Entdeckung des W</vt:lpstr>
      <vt:lpstr>1. Identifikation des Elektrons</vt:lpstr>
      <vt:lpstr>2. Identifikation des (Anti-)Neutrino</vt:lpstr>
      <vt:lpstr>2. Identifikation des (Anti-)Neutrino</vt:lpstr>
      <vt:lpstr>2. Identifikation des (Anti-)Neutrino</vt:lpstr>
      <vt:lpstr>2. Identifikation des (Anti-)Neutrino</vt:lpstr>
      <vt:lpstr>2. Identifikation des (Anti-)Neutrino</vt:lpstr>
      <vt:lpstr>Warum transversale Ebene?</vt:lpstr>
      <vt:lpstr>Eventselektion - Elektron</vt:lpstr>
      <vt:lpstr>Eventselektion - Elektron</vt:lpstr>
      <vt:lpstr>Eventselektion - Elektron</vt:lpstr>
      <vt:lpstr>Eventselektion – (Anti-)Neutrino</vt:lpstr>
      <vt:lpstr>Eventselektion – (Anti-)Neutrino</vt:lpstr>
      <vt:lpstr>Hintergrund Überlegungen</vt:lpstr>
      <vt:lpstr>Resultat W Boson</vt:lpstr>
      <vt:lpstr>c. Der Nachweis des Z Bosons</vt:lpstr>
      <vt:lpstr>2. Identifikation des Myon</vt:lpstr>
      <vt:lpstr>Eventselektion</vt:lpstr>
      <vt:lpstr>Eventselektion - Elektronenpaar</vt:lpstr>
      <vt:lpstr>Eventselektion - Elektronenpaar</vt:lpstr>
      <vt:lpstr>Eventselektion - Myonenpaar</vt:lpstr>
      <vt:lpstr>Eventselektion - Myonenpaar</vt:lpstr>
      <vt:lpstr>Hintergrund Überlegungen</vt:lpstr>
      <vt:lpstr>Resultat Z Boson</vt:lpstr>
      <vt:lpstr>IV. Resultate &amp; Zusammenfassung</vt:lpstr>
      <vt:lpstr>IV. Resultate &amp; Zusammenfassung</vt:lpstr>
      <vt:lpstr>Nobelpreise</vt:lpstr>
      <vt:lpstr>Referenzen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 Nachweis des W und Z Bosons</dc:title>
  <dc:creator>Markus</dc:creator>
  <cp:lastModifiedBy>Markus</cp:lastModifiedBy>
  <cp:revision>161</cp:revision>
  <dcterms:created xsi:type="dcterms:W3CDTF">2014-12-29T22:39:34Z</dcterms:created>
  <dcterms:modified xsi:type="dcterms:W3CDTF">2015-01-15T22:01:53Z</dcterms:modified>
</cp:coreProperties>
</file>