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AVI" ContentType="video/x-msvide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60" r:id="rId1"/>
  </p:sldMasterIdLst>
  <p:notesMasterIdLst>
    <p:notesMasterId r:id="rId18"/>
  </p:notesMasterIdLst>
  <p:sldIdLst>
    <p:sldId id="264" r:id="rId2"/>
    <p:sldId id="267" r:id="rId3"/>
    <p:sldId id="268" r:id="rId4"/>
    <p:sldId id="258" r:id="rId5"/>
    <p:sldId id="259" r:id="rId6"/>
    <p:sldId id="261" r:id="rId7"/>
    <p:sldId id="262" r:id="rId8"/>
    <p:sldId id="273" r:id="rId9"/>
    <p:sldId id="277" r:id="rId10"/>
    <p:sldId id="282" r:id="rId11"/>
    <p:sldId id="274" r:id="rId12"/>
    <p:sldId id="283" r:id="rId13"/>
    <p:sldId id="284" r:id="rId14"/>
    <p:sldId id="285" r:id="rId15"/>
    <p:sldId id="286" r:id="rId16"/>
    <p:sldId id="281" r:id="rId1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7" d="100"/>
          <a:sy n="97" d="100"/>
        </p:scale>
        <p:origin x="612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B9C100-4445-4677-9BEA-BCDFA30AC3C4}" type="datetimeFigureOut">
              <a:rPr lang="de-DE" smtClean="0"/>
              <a:t>04.06.2015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400B3C-A865-4006-A1CC-9D8AEF4BED6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178164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Kenngrößen wie Wellenlänge, 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400B3C-A865-4006-A1CC-9D8AEF4BED63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511161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Signal und </a:t>
            </a:r>
            <a:r>
              <a:rPr lang="de-DE" dirty="0" err="1" smtClean="0"/>
              <a:t>idler</a:t>
            </a:r>
            <a:r>
              <a:rPr lang="de-DE" baseline="0" dirty="0" smtClean="0"/>
              <a:t> liegen auf dem Kegel gegenüber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400B3C-A865-4006-A1CC-9D8AEF4BED63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089251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80666-FB37-4B36-9149-507F3B0178E3}" type="datetimeFigureOut">
              <a:rPr lang="en-US" smtClean="0"/>
              <a:pPr/>
              <a:t>6/4/2015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63A33-8271-4DD0-9C48-789913D7C115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80666-FB37-4B36-9149-507F3B0178E3}" type="datetimeFigureOut">
              <a:rPr lang="en-US" smtClean="0"/>
              <a:pPr/>
              <a:t>6/4/2015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63A33-8271-4DD0-9C48-789913D7C115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80666-FB37-4B36-9149-507F3B0178E3}" type="datetimeFigureOut">
              <a:rPr lang="en-US" smtClean="0"/>
              <a:pPr/>
              <a:t>6/4/2015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63A33-8271-4DD0-9C48-789913D7C115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80666-FB37-4B36-9149-507F3B0178E3}" type="datetimeFigureOut">
              <a:rPr lang="en-US" smtClean="0"/>
              <a:pPr/>
              <a:t>6/4/2015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63A33-8271-4DD0-9C48-789913D7C115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80666-FB37-4B36-9149-507F3B0178E3}" type="datetimeFigureOut">
              <a:rPr lang="en-US" smtClean="0"/>
              <a:pPr/>
              <a:t>6/4/2015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63A33-8271-4DD0-9C48-789913D7C115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80666-FB37-4B36-9149-507F3B0178E3}" type="datetimeFigureOut">
              <a:rPr lang="en-US" smtClean="0"/>
              <a:pPr/>
              <a:t>6/4/2015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63A33-8271-4DD0-9C48-789913D7C115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de-DE" smtClean="0"/>
              <a:t>Textmasterformat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80666-FB37-4B36-9149-507F3B0178E3}" type="datetimeFigureOut">
              <a:rPr lang="en-US" smtClean="0"/>
              <a:pPr/>
              <a:t>6/4/2015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63A33-8271-4DD0-9C48-789913D7C115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80666-FB37-4B36-9149-507F3B0178E3}" type="datetimeFigureOut">
              <a:rPr lang="en-US" smtClean="0"/>
              <a:pPr/>
              <a:t>6/4/2015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63A33-8271-4DD0-9C48-789913D7C115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80666-FB37-4B36-9149-507F3B0178E3}" type="datetimeFigureOut">
              <a:rPr lang="en-US" smtClean="0"/>
              <a:pPr/>
              <a:t>6/4/2015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63A33-8271-4DD0-9C48-789913D7C115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80666-FB37-4B36-9149-507F3B0178E3}" type="datetimeFigureOut">
              <a:rPr lang="en-US" smtClean="0"/>
              <a:pPr/>
              <a:t>6/4/2015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63A33-8271-4DD0-9C48-789913D7C115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 smtClean="0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80666-FB37-4B36-9149-507F3B0178E3}" type="datetimeFigureOut">
              <a:rPr lang="en-US" smtClean="0"/>
              <a:pPr/>
              <a:t>6/4/2015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63A33-8271-4DD0-9C48-789913D7C115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28E80666-FB37-4B36-9149-507F3B0178E3}" type="datetimeFigureOut">
              <a:rPr lang="en-US" smtClean="0"/>
              <a:pPr/>
              <a:t>6/4/2015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D7E63A33-8271-4DD0-9C48-789913D7C115}" type="slidenum">
              <a:rPr lang="en-US" smtClean="0"/>
              <a:pPr/>
              <a:t>‹Nr.›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61" r:id="rId1"/>
    <p:sldLayoutId id="2147483962" r:id="rId2"/>
    <p:sldLayoutId id="2147483963" r:id="rId3"/>
    <p:sldLayoutId id="2147483964" r:id="rId4"/>
    <p:sldLayoutId id="2147483965" r:id="rId5"/>
    <p:sldLayoutId id="2147483966" r:id="rId6"/>
    <p:sldLayoutId id="2147483967" r:id="rId7"/>
    <p:sldLayoutId id="2147483968" r:id="rId8"/>
    <p:sldLayoutId id="2147483969" r:id="rId9"/>
    <p:sldLayoutId id="2147483970" r:id="rId10"/>
    <p:sldLayoutId id="2147483971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71.png"/><Relationship Id="rId7" Type="http://schemas.openxmlformats.org/officeDocument/2006/relationships/image" Target="../media/image75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10" Type="http://schemas.openxmlformats.org/officeDocument/2006/relationships/image" Target="../media/image78.png"/><Relationship Id="rId4" Type="http://schemas.openxmlformats.org/officeDocument/2006/relationships/image" Target="../media/image72.png"/><Relationship Id="rId9" Type="http://schemas.openxmlformats.org/officeDocument/2006/relationships/image" Target="../media/image7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AVI"/><Relationship Id="rId1" Type="http://schemas.microsoft.com/office/2007/relationships/media" Target="../media/media2.AVI"/><Relationship Id="rId4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6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12" Type="http://schemas.openxmlformats.org/officeDocument/2006/relationships/image" Target="../media/image3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image" Target="../media/image14.png"/><Relationship Id="rId10" Type="http://schemas.openxmlformats.org/officeDocument/2006/relationships/image" Target="../media/image15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8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Inhaltsplatzhalter 2"/>
          <p:cNvSpPr>
            <a:spLocks noGrp="1"/>
          </p:cNvSpPr>
          <p:nvPr>
            <p:ph sz="quarter" idx="13"/>
          </p:nvPr>
        </p:nvSpPr>
        <p:spPr>
          <a:xfrm>
            <a:off x="323528" y="198740"/>
            <a:ext cx="8424936" cy="720080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de-DE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Konventionelle Lichtquellen</a:t>
            </a:r>
            <a:endParaRPr lang="de-DE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592043"/>
            <a:ext cx="1368152" cy="935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0904" y="1348769"/>
            <a:ext cx="647700" cy="134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0097" y="1401156"/>
            <a:ext cx="1533525" cy="123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hteck 3"/>
          <p:cNvSpPr/>
          <p:nvPr/>
        </p:nvSpPr>
        <p:spPr>
          <a:xfrm>
            <a:off x="467544" y="908720"/>
            <a:ext cx="477299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Chaotisches Licht, Thermisches Licht</a:t>
            </a:r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hteck 11"/>
          <p:cNvSpPr/>
          <p:nvPr/>
        </p:nvSpPr>
        <p:spPr>
          <a:xfrm>
            <a:off x="395536" y="2987660"/>
            <a:ext cx="479026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Kohärente Lichtquellen (LASER)</a:t>
            </a:r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152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1275" y="1420777"/>
            <a:ext cx="1676400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3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614249"/>
            <a:ext cx="1305034" cy="828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4" name="Picture 1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6791" y="3454127"/>
            <a:ext cx="857250" cy="134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hteck 15"/>
          <p:cNvSpPr/>
          <p:nvPr/>
        </p:nvSpPr>
        <p:spPr>
          <a:xfrm>
            <a:off x="856479" y="5463611"/>
            <a:ext cx="68407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Für die Realisierung einer Einzelphotonenquelle sind die </a:t>
            </a:r>
            <a:r>
              <a:rPr lang="de-DE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Intänsitätsfluktuationen</a:t>
            </a:r>
            <a:r>
              <a:rPr lang="de-DE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der Lichtquelle entscheidend!</a:t>
            </a:r>
            <a:endParaRPr lang="de-DE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514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/>
        </p:nvSpPr>
        <p:spPr>
          <a:xfrm>
            <a:off x="161044" y="1052736"/>
            <a:ext cx="789190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Bei der angekündigten Einzelphotonenquelle treten (so gut) wie keine </a:t>
            </a:r>
            <a:br>
              <a:rPr lang="de-DE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Dreifachkoinzidenzen</a:t>
            </a:r>
            <a:r>
              <a:rPr lang="de-DE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auf. (Dunkelraten)</a:t>
            </a:r>
            <a:endParaRPr lang="de-DE" dirty="0"/>
          </a:p>
        </p:txBody>
      </p:sp>
      <p:sp>
        <p:nvSpPr>
          <p:cNvPr id="5" name="Rechteck 4"/>
          <p:cNvSpPr/>
          <p:nvPr/>
        </p:nvSpPr>
        <p:spPr>
          <a:xfrm>
            <a:off x="190903" y="2204864"/>
            <a:ext cx="849463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Existenz des Photons als unteilbares Quantenobjekt bestätigt.</a:t>
            </a:r>
          </a:p>
          <a:p>
            <a:r>
              <a:rPr lang="de-DE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Das Photon wird an einem Strahlteiler entweder reflektiert oder </a:t>
            </a:r>
            <a:r>
              <a:rPr lang="de-DE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transmitiert</a:t>
            </a:r>
            <a:r>
              <a:rPr lang="de-DE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de-DE" dirty="0"/>
          </a:p>
        </p:txBody>
      </p:sp>
      <p:sp>
        <p:nvSpPr>
          <p:cNvPr id="6" name="Rechteck 5"/>
          <p:cNvSpPr/>
          <p:nvPr/>
        </p:nvSpPr>
        <p:spPr>
          <a:xfrm>
            <a:off x="179512" y="3202918"/>
            <a:ext cx="873835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 Schülerlabor Visualisierung mit Hilfe von Leuchtdioden:</a:t>
            </a:r>
            <a:br>
              <a:rPr lang="de-DE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Ohne Trigger können </a:t>
            </a:r>
            <a:r>
              <a:rPr lang="de-DE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Koinzidenzen</a:t>
            </a:r>
            <a:r>
              <a:rPr lang="de-DE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hinter dem Strahlteiler beobachtet werden</a:t>
            </a:r>
            <a:br>
              <a:rPr lang="de-DE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Mit Trigger leuchtet immer nur eine Leuchtdiode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85963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ufall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89122" y="1484784"/>
            <a:ext cx="7388313" cy="4155926"/>
          </a:xfrm>
          <a:prstGeom prst="rect">
            <a:avLst/>
          </a:prstGeom>
        </p:spPr>
      </p:pic>
      <p:sp>
        <p:nvSpPr>
          <p:cNvPr id="6" name="Rechteck 5"/>
          <p:cNvSpPr/>
          <p:nvPr/>
        </p:nvSpPr>
        <p:spPr>
          <a:xfrm>
            <a:off x="2179022" y="332656"/>
            <a:ext cx="46085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32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Existenz des Photons</a:t>
            </a:r>
            <a:endParaRPr lang="de-DE" sz="3200" dirty="0"/>
          </a:p>
        </p:txBody>
      </p:sp>
    </p:spTree>
    <p:extLst>
      <p:ext uri="{BB962C8B-B14F-4D97-AF65-F5344CB8AC3E}">
        <p14:creationId xmlns:p14="http://schemas.microsoft.com/office/powerpoint/2010/main" val="2148589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/>
        </p:nvSpPr>
        <p:spPr>
          <a:xfrm>
            <a:off x="1763688" y="332656"/>
            <a:ext cx="567191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3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Michelson </a:t>
            </a:r>
            <a:r>
              <a:rPr lang="de-DE" sz="32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Interferometer mit </a:t>
            </a:r>
            <a:r>
              <a:rPr lang="de-DE" sz="3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einzelnen Photonen</a:t>
            </a:r>
            <a:endParaRPr lang="de-DE" sz="3200" dirty="0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060848"/>
            <a:ext cx="4680520" cy="3338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5076053" y="1628800"/>
            <a:ext cx="3600402" cy="4824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Gerader Verbinder 2"/>
          <p:cNvCxnSpPr/>
          <p:nvPr/>
        </p:nvCxnSpPr>
        <p:spPr>
          <a:xfrm>
            <a:off x="6156176" y="2996952"/>
            <a:ext cx="0" cy="2304256"/>
          </a:xfrm>
          <a:prstGeom prst="line">
            <a:avLst/>
          </a:prstGeom>
          <a:ln w="28575"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Gerade Verbindung mit Pfeil 4"/>
          <p:cNvCxnSpPr/>
          <p:nvPr/>
        </p:nvCxnSpPr>
        <p:spPr>
          <a:xfrm flipH="1">
            <a:off x="5148066" y="4149080"/>
            <a:ext cx="2376262" cy="0"/>
          </a:xfrm>
          <a:prstGeom prst="straightConnector1">
            <a:avLst/>
          </a:prstGeom>
          <a:ln w="28575">
            <a:solidFill>
              <a:srgbClr val="FF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feld 12"/>
          <p:cNvSpPr txBox="1"/>
          <p:nvPr/>
        </p:nvSpPr>
        <p:spPr>
          <a:xfrm>
            <a:off x="6876254" y="5157192"/>
            <a:ext cx="18002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>
                <a:solidFill>
                  <a:srgbClr val="FFFF00"/>
                </a:solidFill>
              </a:rPr>
              <a:t>v</a:t>
            </a:r>
            <a:r>
              <a:rPr lang="de-DE" sz="1400" dirty="0" smtClean="0">
                <a:solidFill>
                  <a:srgbClr val="FFFF00"/>
                </a:solidFill>
              </a:rPr>
              <a:t>erschiebbarer Spiegel</a:t>
            </a:r>
            <a:endParaRPr lang="de-DE" sz="1400" dirty="0">
              <a:solidFill>
                <a:srgbClr val="FFFF00"/>
              </a:solidFill>
            </a:endParaRPr>
          </a:p>
        </p:txBody>
      </p:sp>
      <p:sp>
        <p:nvSpPr>
          <p:cNvPr id="16" name="Textfeld 15"/>
          <p:cNvSpPr txBox="1"/>
          <p:nvPr/>
        </p:nvSpPr>
        <p:spPr>
          <a:xfrm>
            <a:off x="7812359" y="3861048"/>
            <a:ext cx="8640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smtClean="0">
                <a:solidFill>
                  <a:srgbClr val="FFFF00"/>
                </a:solidFill>
              </a:rPr>
              <a:t>fester Spiegel</a:t>
            </a:r>
            <a:endParaRPr lang="de-DE" sz="1400" dirty="0">
              <a:solidFill>
                <a:srgbClr val="FFFF00"/>
              </a:solidFill>
            </a:endParaRPr>
          </a:p>
        </p:txBody>
      </p:sp>
      <p:cxnSp>
        <p:nvCxnSpPr>
          <p:cNvPr id="18" name="Gerade Verbindung mit Pfeil 17"/>
          <p:cNvCxnSpPr/>
          <p:nvPr/>
        </p:nvCxnSpPr>
        <p:spPr>
          <a:xfrm>
            <a:off x="6156176" y="1628800"/>
            <a:ext cx="0" cy="432048"/>
          </a:xfrm>
          <a:prstGeom prst="straightConnector1">
            <a:avLst/>
          </a:prstGeom>
          <a:ln w="28575">
            <a:solidFill>
              <a:srgbClr val="FF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38522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/>
        </p:nvSpPr>
        <p:spPr>
          <a:xfrm>
            <a:off x="1763688" y="332656"/>
            <a:ext cx="567191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32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Quantenmechanische Betrachtung</a:t>
            </a:r>
            <a:endParaRPr lang="de-DE" sz="3200" dirty="0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4968" y="1882081"/>
            <a:ext cx="2581275" cy="224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hteck 1"/>
              <p:cNvSpPr/>
              <p:nvPr/>
            </p:nvSpPr>
            <p:spPr>
              <a:xfrm>
                <a:off x="467544" y="1776671"/>
                <a:ext cx="5677424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de-DE" sz="1400" dirty="0" smtClean="0"/>
                  <a:t>Der </a:t>
                </a:r>
                <a:r>
                  <a:rPr lang="de-DE" sz="1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Zustand </a:t>
                </a:r>
                <a14:m>
                  <m:oMath xmlns:m="http://schemas.openxmlformats.org/officeDocument/2006/math">
                    <m:d>
                      <m:dPr>
                        <m:begChr m:val=""/>
                        <m:endChr m:val="⟩"/>
                        <m:ctrlPr>
                          <a:rPr lang="de-DE" sz="14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de-DE" sz="1400" b="0" i="1" smtClean="0">
                            <a:latin typeface="Cambria Math"/>
                            <a:cs typeface="Arial" panose="020B0604020202020204" pitchFamily="34" charset="0"/>
                          </a:rPr>
                          <m:t>|</m:t>
                        </m:r>
                        <m:sSub>
                          <m:sSubPr>
                            <m:ctrlPr>
                              <a:rPr lang="de-DE" sz="14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de-DE" sz="1400" b="0" i="1" smtClean="0">
                                <a:latin typeface="Cambria Math"/>
                                <a:cs typeface="Arial" panose="020B0604020202020204" pitchFamily="34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de-DE" sz="1400" b="0" i="1" smtClean="0">
                                <a:latin typeface="Cambria Math"/>
                                <a:cs typeface="Arial" panose="020B0604020202020204" pitchFamily="34" charset="0"/>
                              </a:rPr>
                              <m:t>𝑖𝑛</m:t>
                            </m:r>
                          </m:sub>
                        </m:sSub>
                      </m:e>
                    </m:d>
                  </m:oMath>
                </a14:m>
                <a:r>
                  <a:rPr lang="de-DE" sz="1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kann als </a:t>
                </a:r>
                <a:r>
                  <a:rPr lang="de-DE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Superposition der beiden Zustände</a:t>
                </a:r>
                <a:r>
                  <a:rPr lang="de-DE" sz="1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begChr m:val=""/>
                        <m:endChr m:val="⟩"/>
                        <m:ctrlPr>
                          <a:rPr lang="de-DE" sz="1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de-DE" sz="1400" i="1">
                            <a:latin typeface="Cambria Math"/>
                            <a:cs typeface="Arial" panose="020B0604020202020204" pitchFamily="34" charset="0"/>
                          </a:rPr>
                          <m:t>|</m:t>
                        </m:r>
                        <m:sSub>
                          <m:sSubPr>
                            <m:ctrlPr>
                              <a:rPr lang="de-DE" sz="1400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de-DE" sz="1400" i="1">
                                <a:latin typeface="Cambria Math"/>
                                <a:cs typeface="Arial" panose="020B0604020202020204" pitchFamily="34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de-DE" sz="1400" i="1">
                                <a:latin typeface="Cambria Math"/>
                                <a:cs typeface="Arial" panose="020B0604020202020204" pitchFamily="34" charset="0"/>
                              </a:rPr>
                              <m:t>𝑟</m:t>
                            </m:r>
                          </m:sub>
                        </m:sSub>
                      </m:e>
                    </m:d>
                  </m:oMath>
                </a14:m>
                <a:r>
                  <a:rPr lang="de-DE" sz="1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de-DE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und </a:t>
                </a:r>
                <a14:m>
                  <m:oMath xmlns:m="http://schemas.openxmlformats.org/officeDocument/2006/math">
                    <m:d>
                      <m:dPr>
                        <m:begChr m:val=""/>
                        <m:endChr m:val="⟩"/>
                        <m:ctrlPr>
                          <a:rPr lang="de-DE" sz="1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de-DE" sz="1400" i="1">
                            <a:latin typeface="Cambria Math"/>
                            <a:cs typeface="Arial" panose="020B0604020202020204" pitchFamily="34" charset="0"/>
                          </a:rPr>
                          <m:t>|</m:t>
                        </m:r>
                        <m:sSub>
                          <m:sSubPr>
                            <m:ctrlPr>
                              <a:rPr lang="de-DE" sz="1400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de-DE" sz="1400" b="0" i="1" smtClean="0">
                                <a:latin typeface="Cambria Math"/>
                                <a:cs typeface="Arial" panose="020B0604020202020204" pitchFamily="34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de-DE" sz="1400" b="0" i="1" smtClean="0">
                                <a:latin typeface="Cambria Math"/>
                                <a:cs typeface="Arial" panose="020B0604020202020204" pitchFamily="34" charset="0"/>
                              </a:rPr>
                              <m:t>𝑡</m:t>
                            </m:r>
                          </m:sub>
                        </m:sSub>
                      </m:e>
                    </m:d>
                  </m:oMath>
                </a14:m>
                <a:r>
                  <a:rPr lang="de-DE" sz="1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dargestellt werden</a:t>
                </a:r>
                <a:endParaRPr lang="de-DE" sz="1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" name="Rechteck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7544" y="1776671"/>
                <a:ext cx="5677424" cy="523220"/>
              </a:xfrm>
              <a:prstGeom prst="rect">
                <a:avLst/>
              </a:prstGeom>
              <a:blipFill rotWithShape="1">
                <a:blip r:embed="rId3"/>
                <a:stretch>
                  <a:fillRect l="-322" t="-59302" r="-1826" b="-94186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hteck 6"/>
              <p:cNvSpPr/>
              <p:nvPr/>
            </p:nvSpPr>
            <p:spPr>
              <a:xfrm>
                <a:off x="539552" y="2490381"/>
                <a:ext cx="4608512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begChr m:val=""/>
                        <m:endChr m:val="⟩"/>
                        <m:ctrlPr>
                          <a:rPr lang="de-DE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/>
                            <a:cs typeface="Arial" panose="020B0604020202020204" pitchFamily="34" charset="0"/>
                          </a:rPr>
                          <m:t>|</m:t>
                        </m:r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/>
                                <a:cs typeface="Arial" panose="020B0604020202020204" pitchFamily="34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de-DE" i="1">
                                <a:latin typeface="Cambria Math"/>
                                <a:cs typeface="Arial" panose="020B0604020202020204" pitchFamily="34" charset="0"/>
                              </a:rPr>
                              <m:t>𝑖𝑛</m:t>
                            </m:r>
                          </m:sub>
                        </m:sSub>
                      </m:e>
                    </m:d>
                  </m:oMath>
                </a14:m>
                <a:r>
                  <a:rPr lang="de-DE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= r</a:t>
                </a:r>
                <a14:m>
                  <m:oMath xmlns:m="http://schemas.openxmlformats.org/officeDocument/2006/math">
                    <m:d>
                      <m:dPr>
                        <m:begChr m:val=""/>
                        <m:endChr m:val="⟩"/>
                        <m:ctrlPr>
                          <a:rPr lang="de-DE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/>
                            <a:cs typeface="Arial" panose="020B0604020202020204" pitchFamily="34" charset="0"/>
                          </a:rPr>
                          <m:t>|</m:t>
                        </m:r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/>
                                <a:cs typeface="Arial" panose="020B0604020202020204" pitchFamily="34" charset="0"/>
                              </a:rPr>
                              <m:t>𝑙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/>
                                <a:cs typeface="Arial" panose="020B0604020202020204" pitchFamily="34" charset="0"/>
                              </a:rPr>
                              <m:t>1</m:t>
                            </m:r>
                          </m:sub>
                        </m:sSub>
                      </m:e>
                    </m:d>
                  </m:oMath>
                </a14:m>
                <a:r>
                  <a:rPr lang="de-DE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+ t</a:t>
                </a:r>
                <a14:m>
                  <m:oMath xmlns:m="http://schemas.openxmlformats.org/officeDocument/2006/math">
                    <m:d>
                      <m:dPr>
                        <m:begChr m:val=""/>
                        <m:endChr m:val="⟩"/>
                        <m:ctrlPr>
                          <a:rPr lang="de-DE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/>
                            <a:cs typeface="Arial" panose="020B0604020202020204" pitchFamily="34" charset="0"/>
                          </a:rPr>
                          <m:t>|</m:t>
                        </m:r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/>
                                <a:cs typeface="Arial" panose="020B0604020202020204" pitchFamily="34" charset="0"/>
                              </a:rPr>
                              <m:t>𝑙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/>
                                <a:cs typeface="Arial" panose="020B0604020202020204" pitchFamily="34" charset="0"/>
                              </a:rPr>
                              <m:t>2</m:t>
                            </m:r>
                          </m:sub>
                        </m:sSub>
                      </m:e>
                    </m:d>
                  </m:oMath>
                </a14:m>
                <a:r>
                  <a:rPr lang="de-DE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                                    (1) </a:t>
                </a:r>
                <a:endParaRPr lang="de-DE" dirty="0"/>
              </a:p>
            </p:txBody>
          </p:sp>
        </mc:Choice>
        <mc:Fallback xmlns="">
          <p:sp>
            <p:nvSpPr>
              <p:cNvPr id="7" name="Rechteck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9552" y="2490381"/>
                <a:ext cx="4608512" cy="369332"/>
              </a:xfrm>
              <a:prstGeom prst="rect">
                <a:avLst/>
              </a:prstGeom>
              <a:blipFill rotWithShape="1">
                <a:blip r:embed="rId4"/>
                <a:stretch>
                  <a:fillRect l="-397" t="-120000" r="-2384" b="-190000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hteck 7"/>
              <p:cNvSpPr/>
              <p:nvPr/>
            </p:nvSpPr>
            <p:spPr>
              <a:xfrm>
                <a:off x="539552" y="2911584"/>
                <a:ext cx="3027688" cy="37824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begChr m:val=""/>
                        <m:endChr m:val="⟩"/>
                        <m:ctrlPr>
                          <a:rPr lang="de-DE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/>
                            <a:cs typeface="Arial" panose="020B0604020202020204" pitchFamily="34" charset="0"/>
                          </a:rPr>
                          <m:t>|</m:t>
                        </m:r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/>
                                <a:cs typeface="Arial" panose="020B0604020202020204" pitchFamily="34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de-DE" i="1">
                                <a:latin typeface="Cambria Math"/>
                                <a:cs typeface="Arial" panose="020B0604020202020204" pitchFamily="34" charset="0"/>
                              </a:rPr>
                              <m:t>𝑖𝑛</m:t>
                            </m:r>
                          </m:sub>
                        </m:sSub>
                      </m:e>
                    </m:d>
                  </m:oMath>
                </a14:m>
                <a:r>
                  <a:rPr lang="de-DE" dirty="0">
                    <a:latin typeface="Arial" panose="020B0604020202020204" pitchFamily="34" charset="0"/>
                    <a:cs typeface="Arial" panose="020B0604020202020204" pitchFamily="34" charset="0"/>
                  </a:rPr>
                  <a:t> = r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de-DE" b="0" i="1" smtClean="0">
                            <a:latin typeface="Cambria Math"/>
                            <a:cs typeface="Arial" panose="020B0604020202020204" pitchFamily="34" charset="0"/>
                          </a:rPr>
                          <m:t> </m:t>
                        </m:r>
                        <m:r>
                          <a:rPr lang="de-DE" b="0" i="1" smtClean="0">
                            <a:latin typeface="Cambria Math"/>
                            <a:cs typeface="Arial" panose="020B0604020202020204" pitchFamily="34" charset="0"/>
                          </a:rPr>
                          <m:t>𝑒</m:t>
                        </m:r>
                      </m:e>
                      <m:sup>
                        <m:r>
                          <a:rPr lang="de-DE" b="0" i="1" smtClean="0">
                            <a:latin typeface="Cambria Math"/>
                            <a:cs typeface="Arial" panose="020B0604020202020204" pitchFamily="34" charset="0"/>
                          </a:rPr>
                          <m:t>𝑖</m:t>
                        </m:r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/>
                                <a:ea typeface="Cambria Math"/>
                                <a:cs typeface="Arial" panose="020B0604020202020204" pitchFamily="34" charset="0"/>
                              </a:rPr>
                              <m:t>𝜑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/>
                                <a:cs typeface="Arial" panose="020B0604020202020204" pitchFamily="34" charset="0"/>
                              </a:rPr>
                              <m:t>1</m:t>
                            </m:r>
                          </m:sub>
                        </m:sSub>
                      </m:sup>
                    </m:sSup>
                    <m:d>
                      <m:dPr>
                        <m:begChr m:val=""/>
                        <m:endChr m:val="⟩"/>
                        <m:ctrlPr>
                          <a:rPr lang="de-DE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/>
                            <a:cs typeface="Arial" panose="020B0604020202020204" pitchFamily="34" charset="0"/>
                          </a:rPr>
                          <m:t>|</m:t>
                        </m:r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/>
                                <a:cs typeface="Arial" panose="020B0604020202020204" pitchFamily="34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de-DE" i="1">
                                <a:latin typeface="Cambria Math"/>
                                <a:cs typeface="Arial" panose="020B0604020202020204" pitchFamily="34" charset="0"/>
                              </a:rPr>
                              <m:t>𝑟</m:t>
                            </m:r>
                          </m:sub>
                        </m:sSub>
                      </m:e>
                    </m:d>
                  </m:oMath>
                </a14:m>
                <a:r>
                  <a:rPr lang="de-DE" dirty="0">
                    <a:latin typeface="Arial" panose="020B0604020202020204" pitchFamily="34" charset="0"/>
                    <a:cs typeface="Arial" panose="020B0604020202020204" pitchFamily="34" charset="0"/>
                  </a:rPr>
                  <a:t>+ t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de-DE" i="1">
                            <a:latin typeface="Cambria Math"/>
                            <a:cs typeface="Arial" panose="020B0604020202020204" pitchFamily="34" charset="0"/>
                          </a:rPr>
                          <m:t> </m:t>
                        </m:r>
                        <m:r>
                          <a:rPr lang="de-DE" i="1">
                            <a:latin typeface="Cambria Math"/>
                            <a:cs typeface="Arial" panose="020B0604020202020204" pitchFamily="34" charset="0"/>
                          </a:rPr>
                          <m:t>𝑒</m:t>
                        </m:r>
                      </m:e>
                      <m:sup>
                        <m:r>
                          <a:rPr lang="de-DE" i="1">
                            <a:latin typeface="Cambria Math"/>
                            <a:cs typeface="Arial" panose="020B0604020202020204" pitchFamily="34" charset="0"/>
                          </a:rPr>
                          <m:t>𝑖</m:t>
                        </m:r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/>
                                <a:ea typeface="Cambria Math"/>
                                <a:cs typeface="Arial" panose="020B0604020202020204" pitchFamily="34" charset="0"/>
                              </a:rPr>
                              <m:t>𝜑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/>
                                <a:cs typeface="Arial" panose="020B0604020202020204" pitchFamily="34" charset="0"/>
                              </a:rPr>
                              <m:t>2</m:t>
                            </m:r>
                          </m:sub>
                        </m:sSub>
                      </m:sup>
                    </m:sSup>
                    <m:d>
                      <m:dPr>
                        <m:begChr m:val=""/>
                        <m:endChr m:val="⟩"/>
                        <m:ctrlPr>
                          <a:rPr lang="de-DE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/>
                            <a:cs typeface="Arial" panose="020B0604020202020204" pitchFamily="34" charset="0"/>
                          </a:rPr>
                          <m:t>|</m:t>
                        </m:r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/>
                                <a:cs typeface="Arial" panose="020B0604020202020204" pitchFamily="34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/>
                                <a:cs typeface="Arial" panose="020B0604020202020204" pitchFamily="34" charset="0"/>
                              </a:rPr>
                              <m:t>𝑡</m:t>
                            </m:r>
                          </m:sub>
                        </m:sSub>
                      </m:e>
                    </m:d>
                  </m:oMath>
                </a14:m>
                <a:endParaRPr lang="de-DE" dirty="0"/>
              </a:p>
            </p:txBody>
          </p:sp>
        </mc:Choice>
        <mc:Fallback xmlns="">
          <p:sp>
            <p:nvSpPr>
              <p:cNvPr id="8" name="Rechteck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9552" y="2911584"/>
                <a:ext cx="3027688" cy="378245"/>
              </a:xfrm>
              <a:prstGeom prst="rect">
                <a:avLst/>
              </a:prstGeom>
              <a:blipFill rotWithShape="1">
                <a:blip r:embed="rId5"/>
                <a:stretch>
                  <a:fillRect l="-605" t="-112903" r="-13306" b="-183871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hteck 8"/>
          <p:cNvSpPr/>
          <p:nvPr/>
        </p:nvSpPr>
        <p:spPr>
          <a:xfrm>
            <a:off x="475660" y="1412776"/>
            <a:ext cx="36199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 smtClean="0"/>
              <a:t>Erster Durchlauf des Strahlteilers</a:t>
            </a:r>
            <a:endParaRPr lang="de-D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hteck 9"/>
              <p:cNvSpPr/>
              <p:nvPr/>
            </p:nvSpPr>
            <p:spPr>
              <a:xfrm>
                <a:off x="7039435" y="932901"/>
                <a:ext cx="1686808" cy="37824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begChr m:val=""/>
                        <m:endChr m:val="⟩"/>
                        <m:ctrlPr>
                          <a:rPr lang="de-DE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/>
                            <a:cs typeface="Arial" panose="020B0604020202020204" pitchFamily="34" charset="0"/>
                          </a:rPr>
                          <m:t>|</m:t>
                        </m:r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/>
                                <a:cs typeface="Arial" panose="020B0604020202020204" pitchFamily="34" charset="0"/>
                              </a:rPr>
                              <m:t>𝑙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/>
                                <a:cs typeface="Arial" panose="020B0604020202020204" pitchFamily="34" charset="0"/>
                              </a:rPr>
                              <m:t>1</m:t>
                            </m:r>
                          </m:sub>
                        </m:sSub>
                      </m:e>
                    </m:d>
                  </m:oMath>
                </a14:m>
                <a:r>
                  <a:rPr lang="de-DE" dirty="0">
                    <a:latin typeface="Arial" panose="020B0604020202020204" pitchFamily="34" charset="0"/>
                    <a:cs typeface="Arial" panose="020B0604020202020204" pitchFamily="34" charset="0"/>
                  </a:rPr>
                  <a:t> =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de-DE" i="1">
                            <a:latin typeface="Cambria Math"/>
                            <a:cs typeface="Arial" panose="020B0604020202020204" pitchFamily="34" charset="0"/>
                          </a:rPr>
                          <m:t> </m:t>
                        </m:r>
                        <m:r>
                          <a:rPr lang="de-DE" i="1">
                            <a:latin typeface="Cambria Math"/>
                            <a:cs typeface="Arial" panose="020B0604020202020204" pitchFamily="34" charset="0"/>
                          </a:rPr>
                          <m:t>𝑒</m:t>
                        </m:r>
                      </m:e>
                      <m:sup>
                        <m:r>
                          <a:rPr lang="de-DE" i="1">
                            <a:latin typeface="Cambria Math"/>
                            <a:cs typeface="Arial" panose="020B0604020202020204" pitchFamily="34" charset="0"/>
                          </a:rPr>
                          <m:t>𝑖</m:t>
                        </m:r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/>
                                <a:ea typeface="Cambria Math"/>
                                <a:cs typeface="Arial" panose="020B0604020202020204" pitchFamily="34" charset="0"/>
                              </a:rPr>
                              <m:t>𝜑</m:t>
                            </m:r>
                          </m:e>
                          <m:sub>
                            <m:r>
                              <a:rPr lang="de-DE" i="1">
                                <a:latin typeface="Cambria Math"/>
                                <a:cs typeface="Arial" panose="020B0604020202020204" pitchFamily="34" charset="0"/>
                              </a:rPr>
                              <m:t>1</m:t>
                            </m:r>
                          </m:sub>
                        </m:sSub>
                      </m:sup>
                    </m:sSup>
                    <m:d>
                      <m:dPr>
                        <m:begChr m:val=""/>
                        <m:endChr m:val="⟩"/>
                        <m:ctrlPr>
                          <a:rPr lang="de-DE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/>
                            <a:cs typeface="Arial" panose="020B0604020202020204" pitchFamily="34" charset="0"/>
                          </a:rPr>
                          <m:t> </m:t>
                        </m:r>
                        <m:r>
                          <a:rPr lang="de-DE" i="1">
                            <a:latin typeface="Cambria Math"/>
                            <a:cs typeface="Arial" panose="020B0604020202020204" pitchFamily="34" charset="0"/>
                          </a:rPr>
                          <m:t>|</m:t>
                        </m:r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/>
                                <a:cs typeface="Arial" panose="020B0604020202020204" pitchFamily="34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de-DE" i="1">
                                <a:latin typeface="Cambria Math"/>
                                <a:cs typeface="Arial" panose="020B0604020202020204" pitchFamily="34" charset="0"/>
                              </a:rPr>
                              <m:t>𝑟</m:t>
                            </m:r>
                          </m:sub>
                        </m:sSub>
                      </m:e>
                    </m:d>
                  </m:oMath>
                </a14:m>
                <a:endParaRPr lang="de-DE" dirty="0"/>
              </a:p>
            </p:txBody>
          </p:sp>
        </mc:Choice>
        <mc:Fallback xmlns="">
          <p:sp>
            <p:nvSpPr>
              <p:cNvPr id="10" name="Rechteck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39435" y="932901"/>
                <a:ext cx="1686808" cy="378245"/>
              </a:xfrm>
              <a:prstGeom prst="rect">
                <a:avLst/>
              </a:prstGeom>
              <a:blipFill rotWithShape="1">
                <a:blip r:embed="rId6"/>
                <a:stretch>
                  <a:fillRect l="-5435" t="-112903" r="-29710" b="-183871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hteck 10"/>
              <p:cNvSpPr/>
              <p:nvPr/>
            </p:nvSpPr>
            <p:spPr>
              <a:xfrm>
                <a:off x="7129180" y="1294460"/>
                <a:ext cx="1020664" cy="48404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de-DE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/>
                            <a:ea typeface="Cambria Math"/>
                            <a:cs typeface="Arial" panose="020B0604020202020204" pitchFamily="34" charset="0"/>
                          </a:rPr>
                          <m:t>𝜑</m:t>
                        </m:r>
                      </m:e>
                      <m:sub>
                        <m:r>
                          <a:rPr lang="de-DE" i="1">
                            <a:latin typeface="Cambria Math"/>
                            <a:cs typeface="Arial" panose="020B0604020202020204" pitchFamily="34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de-DE" dirty="0" smtClean="0"/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de-DE" i="1" dirty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de-DE" b="0" i="1" dirty="0" smtClean="0">
                            <a:latin typeface="Cambria Math"/>
                          </a:rPr>
                          <m:t>2</m:t>
                        </m:r>
                        <m:r>
                          <a:rPr lang="de-DE" b="0" i="1" dirty="0" smtClean="0">
                            <a:latin typeface="Cambria Math"/>
                            <a:ea typeface="Cambria Math"/>
                          </a:rPr>
                          <m:t>𝜋</m:t>
                        </m:r>
                      </m:num>
                      <m:den>
                        <m:r>
                          <a:rPr lang="de-DE" i="1" dirty="0" smtClean="0">
                            <a:latin typeface="Cambria Math"/>
                            <a:ea typeface="Cambria Math"/>
                          </a:rPr>
                          <m:t>𝜆</m:t>
                        </m:r>
                      </m:den>
                    </m:f>
                  </m:oMath>
                </a14:m>
                <a:r>
                  <a:rPr lang="de-DE" dirty="0" smtClean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/>
                          </a:rPr>
                          <m:t>𝑙</m:t>
                        </m:r>
                      </m:e>
                      <m:sub>
                        <m:r>
                          <a:rPr lang="de-DE" b="0" i="1" smtClean="0">
                            <a:latin typeface="Cambria Math"/>
                          </a:rPr>
                          <m:t>1</m:t>
                        </m:r>
                      </m:sub>
                    </m:sSub>
                  </m:oMath>
                </a14:m>
                <a:endParaRPr lang="de-DE" dirty="0"/>
              </a:p>
            </p:txBody>
          </p:sp>
        </mc:Choice>
        <mc:Fallback xmlns="">
          <p:sp>
            <p:nvSpPr>
              <p:cNvPr id="11" name="Rechteck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29180" y="1294460"/>
                <a:ext cx="1020664" cy="484043"/>
              </a:xfrm>
              <a:prstGeom prst="rect">
                <a:avLst/>
              </a:prstGeom>
              <a:blipFill rotWithShape="1">
                <a:blip r:embed="rId7"/>
                <a:stretch>
                  <a:fillRect b="-5000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chteck 11"/>
          <p:cNvSpPr/>
          <p:nvPr/>
        </p:nvSpPr>
        <p:spPr>
          <a:xfrm>
            <a:off x="564210" y="3494304"/>
            <a:ext cx="38042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 smtClean="0"/>
              <a:t>Zweiter </a:t>
            </a:r>
            <a:r>
              <a:rPr lang="de-DE" dirty="0"/>
              <a:t>Durchlauf des Strahlteilers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hteck 13"/>
              <p:cNvSpPr/>
              <p:nvPr/>
            </p:nvSpPr>
            <p:spPr>
              <a:xfrm>
                <a:off x="611560" y="3945315"/>
                <a:ext cx="5688632" cy="94115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begChr m:val=""/>
                        <m:endChr m:val="⟩"/>
                        <m:ctrlPr>
                          <a:rPr lang="de-DE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/>
                            <a:cs typeface="Arial" panose="020B0604020202020204" pitchFamily="34" charset="0"/>
                          </a:rPr>
                          <m:t>|</m:t>
                        </m:r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/>
                                <a:cs typeface="Arial" panose="020B0604020202020204" pitchFamily="34" charset="0"/>
                              </a:rPr>
                              <m:t>𝑙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/>
                                <a:cs typeface="Arial" panose="020B0604020202020204" pitchFamily="34" charset="0"/>
                              </a:rPr>
                              <m:t>1</m:t>
                            </m:r>
                          </m:sub>
                        </m:sSub>
                      </m:e>
                    </m:d>
                  </m:oMath>
                </a14:m>
                <a:r>
                  <a:rPr lang="de-DE" dirty="0">
                    <a:latin typeface="Arial" panose="020B0604020202020204" pitchFamily="34" charset="0"/>
                    <a:cs typeface="Arial" panose="020B0604020202020204" pitchFamily="34" charset="0"/>
                  </a:rPr>
                  <a:t> = r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de-DE" i="1">
                            <a:latin typeface="Cambria Math"/>
                            <a:cs typeface="Arial" panose="020B0604020202020204" pitchFamily="34" charset="0"/>
                          </a:rPr>
                          <m:t> </m:t>
                        </m:r>
                        <m:r>
                          <a:rPr lang="de-DE" i="1">
                            <a:latin typeface="Cambria Math"/>
                            <a:cs typeface="Arial" panose="020B0604020202020204" pitchFamily="34" charset="0"/>
                          </a:rPr>
                          <m:t>𝑒</m:t>
                        </m:r>
                      </m:e>
                      <m:sup>
                        <m:r>
                          <a:rPr lang="de-DE" i="1">
                            <a:latin typeface="Cambria Math"/>
                            <a:cs typeface="Arial" panose="020B0604020202020204" pitchFamily="34" charset="0"/>
                          </a:rPr>
                          <m:t>𝑖</m:t>
                        </m:r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/>
                                <a:ea typeface="Cambria Math"/>
                                <a:cs typeface="Arial" panose="020B0604020202020204" pitchFamily="34" charset="0"/>
                              </a:rPr>
                              <m:t>𝜑</m:t>
                            </m:r>
                          </m:e>
                          <m:sub>
                            <m:r>
                              <a:rPr lang="de-DE" i="1">
                                <a:latin typeface="Cambria Math"/>
                                <a:cs typeface="Arial" panose="020B0604020202020204" pitchFamily="34" charset="0"/>
                              </a:rPr>
                              <m:t>1</m:t>
                            </m:r>
                          </m:sub>
                        </m:sSub>
                      </m:sup>
                    </m:sSup>
                    <m:d>
                      <m:dPr>
                        <m:begChr m:val=""/>
                        <m:endChr m:val="⟩"/>
                        <m:ctrlPr>
                          <a:rPr lang="de-DE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/>
                            <a:cs typeface="Arial" panose="020B0604020202020204" pitchFamily="34" charset="0"/>
                          </a:rPr>
                          <m:t>|</m:t>
                        </m:r>
                        <m:r>
                          <a:rPr lang="de-DE" b="0" i="1" smtClean="0">
                            <a:latin typeface="Cambria Math"/>
                            <a:cs typeface="Arial" panose="020B0604020202020204" pitchFamily="34" charset="0"/>
                          </a:rPr>
                          <m:t>𝑎</m:t>
                        </m:r>
                      </m:e>
                    </m:d>
                  </m:oMath>
                </a14:m>
                <a:r>
                  <a:rPr lang="de-DE" dirty="0">
                    <a:latin typeface="Arial" panose="020B0604020202020204" pitchFamily="34" charset="0"/>
                    <a:cs typeface="Arial" panose="020B0604020202020204" pitchFamily="34" charset="0"/>
                  </a:rPr>
                  <a:t>+ t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de-DE" i="1">
                            <a:latin typeface="Cambria Math"/>
                            <a:cs typeface="Arial" panose="020B0604020202020204" pitchFamily="34" charset="0"/>
                          </a:rPr>
                          <m:t> </m:t>
                        </m:r>
                        <m:r>
                          <a:rPr lang="de-DE" i="1">
                            <a:latin typeface="Cambria Math"/>
                            <a:cs typeface="Arial" panose="020B0604020202020204" pitchFamily="34" charset="0"/>
                          </a:rPr>
                          <m:t>𝑒</m:t>
                        </m:r>
                      </m:e>
                      <m:sup>
                        <m:r>
                          <a:rPr lang="de-DE" i="1">
                            <a:latin typeface="Cambria Math"/>
                            <a:cs typeface="Arial" panose="020B0604020202020204" pitchFamily="34" charset="0"/>
                          </a:rPr>
                          <m:t>𝑖</m:t>
                        </m:r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/>
                                <a:ea typeface="Cambria Math"/>
                                <a:cs typeface="Arial" panose="020B0604020202020204" pitchFamily="34" charset="0"/>
                              </a:rPr>
                              <m:t>𝜑</m:t>
                            </m:r>
                          </m:e>
                          <m:sub>
                            <m:r>
                              <a:rPr lang="de-DE" i="1">
                                <a:latin typeface="Cambria Math"/>
                                <a:cs typeface="Arial" panose="020B0604020202020204" pitchFamily="34" charset="0"/>
                              </a:rPr>
                              <m:t>2</m:t>
                            </m:r>
                          </m:sub>
                        </m:sSub>
                      </m:sup>
                    </m:sSup>
                    <m:d>
                      <m:dPr>
                        <m:begChr m:val=""/>
                        <m:endChr m:val="⟩"/>
                        <m:ctrlPr>
                          <a:rPr lang="de-DE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/>
                            <a:cs typeface="Arial" panose="020B0604020202020204" pitchFamily="34" charset="0"/>
                          </a:rPr>
                          <m:t>|</m:t>
                        </m:r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/>
                                <a:cs typeface="Arial" panose="020B0604020202020204" pitchFamily="34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/>
                                <a:cs typeface="Arial" panose="020B0604020202020204" pitchFamily="34" charset="0"/>
                              </a:rPr>
                              <m:t>𝑜𝑢𝑡</m:t>
                            </m:r>
                          </m:sub>
                        </m:sSub>
                      </m:e>
                    </m:d>
                  </m:oMath>
                </a14:m>
                <a:r>
                  <a:rPr lang="de-DE" dirty="0" smtClean="0"/>
                  <a:t>                    </a:t>
                </a:r>
                <a:r>
                  <a:rPr lang="de-DE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(2)</a:t>
                </a:r>
                <a:r>
                  <a:rPr lang="de-DE" dirty="0" smtClean="0"/>
                  <a:t/>
                </a:r>
                <a:br>
                  <a:rPr lang="de-DE" dirty="0" smtClean="0"/>
                </a:br>
                <a14:m>
                  <m:oMath xmlns:m="http://schemas.openxmlformats.org/officeDocument/2006/math">
                    <m:d>
                      <m:dPr>
                        <m:begChr m:val=""/>
                        <m:endChr m:val="⟩"/>
                        <m:ctrlPr>
                          <a:rPr lang="de-DE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/>
                            <a:cs typeface="Arial" panose="020B0604020202020204" pitchFamily="34" charset="0"/>
                          </a:rPr>
                          <m:t>|</m:t>
                        </m:r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/>
                                <a:cs typeface="Arial" panose="020B0604020202020204" pitchFamily="34" charset="0"/>
                              </a:rPr>
                              <m:t>𝑙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/>
                                <a:cs typeface="Arial" panose="020B0604020202020204" pitchFamily="34" charset="0"/>
                              </a:rPr>
                              <m:t>2</m:t>
                            </m:r>
                          </m:sub>
                        </m:sSub>
                      </m:e>
                    </m:d>
                  </m:oMath>
                </a14:m>
                <a:r>
                  <a:rPr lang="de-DE" dirty="0">
                    <a:latin typeface="Arial" panose="020B0604020202020204" pitchFamily="34" charset="0"/>
                    <a:cs typeface="Arial" panose="020B0604020202020204" pitchFamily="34" charset="0"/>
                  </a:rPr>
                  <a:t> = </a:t>
                </a:r>
                <a:r>
                  <a:rPr lang="de-DE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t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de-DE" i="1">
                            <a:latin typeface="Cambria Math"/>
                            <a:cs typeface="Arial" panose="020B0604020202020204" pitchFamily="34" charset="0"/>
                          </a:rPr>
                          <m:t> </m:t>
                        </m:r>
                        <m:r>
                          <a:rPr lang="de-DE" i="1">
                            <a:latin typeface="Cambria Math"/>
                            <a:cs typeface="Arial" panose="020B0604020202020204" pitchFamily="34" charset="0"/>
                          </a:rPr>
                          <m:t>𝑒</m:t>
                        </m:r>
                      </m:e>
                      <m:sup>
                        <m:r>
                          <a:rPr lang="de-DE" i="1">
                            <a:latin typeface="Cambria Math"/>
                            <a:cs typeface="Arial" panose="020B0604020202020204" pitchFamily="34" charset="0"/>
                          </a:rPr>
                          <m:t>𝑖</m:t>
                        </m:r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/>
                                <a:ea typeface="Cambria Math"/>
                                <a:cs typeface="Arial" panose="020B0604020202020204" pitchFamily="34" charset="0"/>
                              </a:rPr>
                              <m:t>𝜑</m:t>
                            </m:r>
                          </m:e>
                          <m:sub>
                            <m:r>
                              <a:rPr lang="de-DE" i="1">
                                <a:latin typeface="Cambria Math"/>
                                <a:cs typeface="Arial" panose="020B0604020202020204" pitchFamily="34" charset="0"/>
                              </a:rPr>
                              <m:t>1</m:t>
                            </m:r>
                          </m:sub>
                        </m:sSub>
                      </m:sup>
                    </m:sSup>
                    <m:d>
                      <m:dPr>
                        <m:begChr m:val=""/>
                        <m:endChr m:val="⟩"/>
                        <m:ctrlPr>
                          <a:rPr lang="de-DE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/>
                            <a:cs typeface="Arial" panose="020B0604020202020204" pitchFamily="34" charset="0"/>
                          </a:rPr>
                          <m:t>|</m:t>
                        </m:r>
                        <m:r>
                          <a:rPr lang="de-DE" i="1">
                            <a:latin typeface="Cambria Math"/>
                            <a:cs typeface="Arial" panose="020B0604020202020204" pitchFamily="34" charset="0"/>
                          </a:rPr>
                          <m:t>𝑎</m:t>
                        </m:r>
                      </m:e>
                    </m:d>
                  </m:oMath>
                </a14:m>
                <a:r>
                  <a:rPr lang="de-DE" dirty="0">
                    <a:latin typeface="Arial" panose="020B0604020202020204" pitchFamily="34" charset="0"/>
                    <a:cs typeface="Arial" panose="020B0604020202020204" pitchFamily="34" charset="0"/>
                  </a:rPr>
                  <a:t>+ </a:t>
                </a:r>
                <a:r>
                  <a:rPr lang="de-DE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r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de-DE" i="1">
                            <a:latin typeface="Cambria Math"/>
                            <a:cs typeface="Arial" panose="020B0604020202020204" pitchFamily="34" charset="0"/>
                          </a:rPr>
                          <m:t> </m:t>
                        </m:r>
                        <m:r>
                          <a:rPr lang="de-DE" i="1">
                            <a:latin typeface="Cambria Math"/>
                            <a:cs typeface="Arial" panose="020B0604020202020204" pitchFamily="34" charset="0"/>
                          </a:rPr>
                          <m:t>𝑒</m:t>
                        </m:r>
                      </m:e>
                      <m:sup>
                        <m:r>
                          <a:rPr lang="de-DE" i="1">
                            <a:latin typeface="Cambria Math"/>
                            <a:cs typeface="Arial" panose="020B0604020202020204" pitchFamily="34" charset="0"/>
                          </a:rPr>
                          <m:t>𝑖</m:t>
                        </m:r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/>
                                <a:ea typeface="Cambria Math"/>
                                <a:cs typeface="Arial" panose="020B0604020202020204" pitchFamily="34" charset="0"/>
                              </a:rPr>
                              <m:t>𝜑</m:t>
                            </m:r>
                          </m:e>
                          <m:sub>
                            <m:r>
                              <a:rPr lang="de-DE" i="1">
                                <a:latin typeface="Cambria Math"/>
                                <a:cs typeface="Arial" panose="020B0604020202020204" pitchFamily="34" charset="0"/>
                              </a:rPr>
                              <m:t>2</m:t>
                            </m:r>
                          </m:sub>
                        </m:sSub>
                      </m:sup>
                    </m:sSup>
                    <m:d>
                      <m:dPr>
                        <m:begChr m:val=""/>
                        <m:endChr m:val="⟩"/>
                        <m:ctrlPr>
                          <a:rPr lang="de-DE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/>
                            <a:cs typeface="Arial" panose="020B0604020202020204" pitchFamily="34" charset="0"/>
                          </a:rPr>
                          <m:t>|</m:t>
                        </m:r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/>
                                <a:cs typeface="Arial" panose="020B0604020202020204" pitchFamily="34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de-DE" i="1">
                                <a:latin typeface="Cambria Math"/>
                                <a:cs typeface="Arial" panose="020B0604020202020204" pitchFamily="34" charset="0"/>
                              </a:rPr>
                              <m:t>𝑜𝑢𝑡</m:t>
                            </m:r>
                          </m:sub>
                        </m:sSub>
                      </m:e>
                    </m:d>
                  </m:oMath>
                </a14:m>
                <a:endParaRPr lang="de-DE" dirty="0"/>
              </a:p>
              <a:p>
                <a:endParaRPr lang="de-DE" dirty="0"/>
              </a:p>
            </p:txBody>
          </p:sp>
        </mc:Choice>
        <mc:Fallback xmlns="">
          <p:sp>
            <p:nvSpPr>
              <p:cNvPr id="14" name="Rechteck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1560" y="3945315"/>
                <a:ext cx="5688632" cy="941155"/>
              </a:xfrm>
              <a:prstGeom prst="rect">
                <a:avLst/>
              </a:prstGeom>
              <a:blipFill rotWithShape="1">
                <a:blip r:embed="rId8"/>
                <a:stretch>
                  <a:fillRect l="-1501" t="-45161" b="-43226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hteck 14"/>
              <p:cNvSpPr/>
              <p:nvPr/>
            </p:nvSpPr>
            <p:spPr>
              <a:xfrm>
                <a:off x="611560" y="4715271"/>
                <a:ext cx="8177110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342900" indent="-342900">
                  <a:buAutoNum type="arabicParenBoth" startAt="2"/>
                </a:pPr>
                <a:r>
                  <a:rPr lang="de-DE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de-DE" sz="1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  (1) und Berechnung der Wahrscheinlichkeit das sich das Photon im Zustand </a:t>
                </a:r>
                <a14:m>
                  <m:oMath xmlns:m="http://schemas.openxmlformats.org/officeDocument/2006/math">
                    <m:d>
                      <m:dPr>
                        <m:begChr m:val=""/>
                        <m:endChr m:val="⟩"/>
                        <m:ctrlPr>
                          <a:rPr lang="de-DE" sz="1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de-DE" sz="1400" i="1">
                            <a:latin typeface="Cambria Math"/>
                            <a:cs typeface="Arial" panose="020B0604020202020204" pitchFamily="34" charset="0"/>
                          </a:rPr>
                          <m:t>|</m:t>
                        </m:r>
                        <m:sSub>
                          <m:sSubPr>
                            <m:ctrlPr>
                              <a:rPr lang="de-DE" sz="1400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de-DE" sz="1400" i="1">
                                <a:latin typeface="Cambria Math"/>
                                <a:cs typeface="Arial" panose="020B0604020202020204" pitchFamily="34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de-DE" sz="1400" i="1">
                                <a:latin typeface="Cambria Math"/>
                                <a:cs typeface="Arial" panose="020B0604020202020204" pitchFamily="34" charset="0"/>
                              </a:rPr>
                              <m:t>𝑜𝑢𝑡</m:t>
                            </m:r>
                          </m:sub>
                        </m:sSub>
                      </m:e>
                    </m:d>
                  </m:oMath>
                </a14:m>
                <a:r>
                  <a:rPr lang="de-DE" sz="1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befindet: </a:t>
                </a:r>
              </a:p>
            </p:txBody>
          </p:sp>
        </mc:Choice>
        <mc:Fallback xmlns="">
          <p:sp>
            <p:nvSpPr>
              <p:cNvPr id="15" name="Rechteck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1560" y="4715271"/>
                <a:ext cx="8177110" cy="307777"/>
              </a:xfrm>
              <a:prstGeom prst="rect">
                <a:avLst/>
              </a:prstGeom>
              <a:blipFill rotWithShape="1">
                <a:blip r:embed="rId9"/>
                <a:stretch>
                  <a:fillRect l="-75" t="-102000" b="-164000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7" name="Gerade Verbindung mit Pfeil 16"/>
          <p:cNvCxnSpPr/>
          <p:nvPr/>
        </p:nvCxnSpPr>
        <p:spPr>
          <a:xfrm>
            <a:off x="971600" y="4869160"/>
            <a:ext cx="216024" cy="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hteck 17"/>
              <p:cNvSpPr/>
              <p:nvPr/>
            </p:nvSpPr>
            <p:spPr>
              <a:xfrm>
                <a:off x="859547" y="5589240"/>
                <a:ext cx="4840941" cy="48346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de-DE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d>
                          <m:dPr>
                            <m:begChr m:val="|"/>
                            <m:endChr m:val="|"/>
                            <m:ctrlPr>
                              <a:rPr lang="de-DE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d>
                              <m:dPr>
                                <m:begChr m:val="⟨"/>
                                <m:endChr m:val="⟩"/>
                                <m:ctrlPr>
                                  <a:rPr lang="de-DE" i="1" smtClean="0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de-DE" i="1"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i="1">
                                        <a:latin typeface="Cambria Math"/>
                                        <a:cs typeface="Arial" panose="020B0604020202020204" pitchFamily="34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de-DE" b="0" i="1" smtClean="0">
                                        <a:latin typeface="Cambria Math"/>
                                        <a:cs typeface="Arial" panose="020B0604020202020204" pitchFamily="34" charset="0"/>
                                      </a:rPr>
                                      <m:t>𝑜𝑢𝑡</m:t>
                                    </m:r>
                                  </m:sub>
                                </m:sSub>
                                <m:r>
                                  <a:rPr lang="de-DE" b="0" i="1" smtClean="0">
                                    <a:latin typeface="Cambria Math"/>
                                    <a:cs typeface="Arial" panose="020B0604020202020204" pitchFamily="34" charset="0"/>
                                  </a:rPr>
                                  <m:t>|</m:t>
                                </m:r>
                                <m:sSub>
                                  <m:sSubPr>
                                    <m:ctrlPr>
                                      <a:rPr lang="de-DE" i="1"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i="1">
                                        <a:latin typeface="Cambria Math"/>
                                        <a:cs typeface="Arial" panose="020B0604020202020204" pitchFamily="34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de-DE" i="1">
                                        <a:latin typeface="Cambria Math"/>
                                        <a:cs typeface="Arial" panose="020B0604020202020204" pitchFamily="34" charset="0"/>
                                      </a:rPr>
                                      <m:t>𝑖𝑛</m:t>
                                    </m:r>
                                  </m:sub>
                                </m:sSub>
                              </m:e>
                            </m:d>
                          </m:e>
                        </m:d>
                      </m:e>
                      <m:sup>
                        <m:r>
                          <a:rPr lang="de-DE" b="0" i="1" smtClean="0">
                            <a:latin typeface="Cambria Math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de-DE" b="0" i="1" smtClean="0">
                        <a:latin typeface="Cambria Math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de-DE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de-DE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de-DE" b="0" i="1" smtClean="0">
                            <a:latin typeface="Cambria Math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de-DE" b="0" i="1" smtClean="0">
                            <a:latin typeface="Cambria Math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/>
                            <a:cs typeface="Arial" panose="020B0604020202020204" pitchFamily="34" charset="0"/>
                          </a:rPr>
                          <m:t>1+</m:t>
                        </m:r>
                        <m:func>
                          <m:funcPr>
                            <m:ctrlPr>
                              <a:rPr lang="de-DE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de-DE" b="0" i="0" smtClean="0">
                                <a:latin typeface="Cambria Math"/>
                                <a:cs typeface="Arial" panose="020B0604020202020204" pitchFamily="34" charset="0"/>
                              </a:rPr>
                              <m:t>cos</m:t>
                            </m:r>
                          </m:fName>
                          <m:e>
                            <m:r>
                              <m:rPr>
                                <m:sty m:val="p"/>
                              </m:rPr>
                              <a:rPr lang="el-GR" i="1">
                                <a:latin typeface="Cambria Math"/>
                                <a:ea typeface="Cambria Math"/>
                                <a:cs typeface="Arial" panose="020B0604020202020204" pitchFamily="34" charset="0"/>
                              </a:rPr>
                              <m:t>Δ</m:t>
                            </m:r>
                            <m:r>
                              <a:rPr lang="el-GR" i="1">
                                <a:latin typeface="Cambria Math"/>
                                <a:ea typeface="Cambria Math"/>
                                <a:cs typeface="Arial" panose="020B0604020202020204" pitchFamily="34" charset="0"/>
                              </a:rPr>
                              <m:t>𝜑</m:t>
                            </m:r>
                          </m:e>
                        </m:func>
                      </m:e>
                    </m:d>
                    <m:r>
                      <m:rPr>
                        <m:nor/>
                      </m:rPr>
                      <a:rPr lang="de-DE" b="0" i="0" smtClean="0">
                        <a:latin typeface="Cambria Math"/>
                        <a:cs typeface="Arial" panose="020B0604020202020204" pitchFamily="34" charset="0"/>
                      </a:rPr>
                      <m:t>            </m:t>
                    </m:r>
                    <m:r>
                      <m:rPr>
                        <m:nor/>
                      </m:rPr>
                      <a:rPr lang="de-DE" b="0" i="0" smtClean="0">
                        <a:latin typeface="Cambria Math"/>
                        <a:cs typeface="Arial" panose="020B0604020202020204" pitchFamily="34" charset="0"/>
                      </a:rPr>
                      <m:t>f</m:t>
                    </m:r>
                    <m:r>
                      <m:rPr>
                        <m:nor/>
                      </m:rPr>
                      <a:rPr lang="de-DE" b="0" i="0" smtClean="0">
                        <a:latin typeface="Cambria Math"/>
                        <a:cs typeface="Arial" panose="020B0604020202020204" pitchFamily="34" charset="0"/>
                      </a:rPr>
                      <m:t>ü</m:t>
                    </m:r>
                    <m:r>
                      <m:rPr>
                        <m:nor/>
                      </m:rPr>
                      <a:rPr lang="de-DE" b="0" i="0" smtClean="0">
                        <a:latin typeface="Cambria Math"/>
                        <a:cs typeface="Arial" panose="020B0604020202020204" pitchFamily="34" charset="0"/>
                      </a:rPr>
                      <m:t>r</m:t>
                    </m:r>
                    <m:r>
                      <m:rPr>
                        <m:nor/>
                      </m:rPr>
                      <a:rPr lang="de-DE" b="0" i="0" smtClean="0">
                        <a:latin typeface="Cambria Math"/>
                        <a:cs typeface="Arial" panose="020B0604020202020204" pitchFamily="34" charset="0"/>
                      </a:rPr>
                      <m:t> </m:t>
                    </m:r>
                    <m:r>
                      <m:rPr>
                        <m:nor/>
                      </m:rPr>
                      <a:rPr lang="de-DE" b="0" i="0" smtClean="0">
                        <a:latin typeface="Cambria Math"/>
                        <a:cs typeface="Arial" panose="020B0604020202020204" pitchFamily="34" charset="0"/>
                      </a:rPr>
                      <m:t>r</m:t>
                    </m:r>
                    <m:r>
                      <m:rPr>
                        <m:nor/>
                      </m:rPr>
                      <a:rPr lang="de-DE" b="0" i="0" smtClean="0">
                        <a:latin typeface="Cambria Math"/>
                        <a:cs typeface="Arial" panose="020B0604020202020204" pitchFamily="34" charset="0"/>
                      </a:rPr>
                      <m:t>=</m:t>
                    </m:r>
                    <m:r>
                      <m:rPr>
                        <m:nor/>
                      </m:rPr>
                      <a:rPr lang="de-DE" b="0" i="0" smtClean="0">
                        <a:latin typeface="Cambria Math"/>
                        <a:cs typeface="Arial" panose="020B0604020202020204" pitchFamily="34" charset="0"/>
                      </a:rPr>
                      <m:t>t</m:t>
                    </m:r>
                    <m:r>
                      <m:rPr>
                        <m:nor/>
                      </m:rPr>
                      <a:rPr lang="de-DE" b="0" i="0" smtClean="0">
                        <a:latin typeface="Cambria Math"/>
                        <a:cs typeface="Arial" panose="020B0604020202020204" pitchFamily="34" charset="0"/>
                      </a:rPr>
                      <m:t>=0.5</m:t>
                    </m:r>
                  </m:oMath>
                </a14:m>
                <a:endParaRPr lang="de-DE" dirty="0"/>
              </a:p>
            </p:txBody>
          </p:sp>
        </mc:Choice>
        <mc:Fallback xmlns="">
          <p:sp>
            <p:nvSpPr>
              <p:cNvPr id="18" name="Rechteck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9547" y="5589240"/>
                <a:ext cx="4840941" cy="483466"/>
              </a:xfrm>
              <a:prstGeom prst="rect">
                <a:avLst/>
              </a:prstGeom>
              <a:blipFill rotWithShape="1">
                <a:blip r:embed="rId10"/>
                <a:stretch>
                  <a:fillRect b="-7595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46394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548680"/>
            <a:ext cx="6448425" cy="475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hteck 3"/>
          <p:cNvSpPr/>
          <p:nvPr/>
        </p:nvSpPr>
        <p:spPr>
          <a:xfrm>
            <a:off x="971600" y="5589240"/>
            <a:ext cx="45448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Schrittweite: 9nm, </a:t>
            </a:r>
            <a:r>
              <a:rPr lang="de-D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Messzeit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 pro Schritt 60s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85220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terferenz.MOV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7504" y="836712"/>
            <a:ext cx="8960994" cy="5040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439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/>
        </p:nvSpPr>
        <p:spPr>
          <a:xfrm>
            <a:off x="467544" y="2219380"/>
            <a:ext cx="835292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3200" dirty="0"/>
              <a:t>„Den Rest meines Lebens möchte ich damit zubringen, darüber </a:t>
            </a:r>
            <a:r>
              <a:rPr lang="de-DE" sz="3200" dirty="0" err="1" smtClean="0"/>
              <a:t>nachzudenken,was</a:t>
            </a:r>
            <a:r>
              <a:rPr lang="de-DE" sz="3200" dirty="0" smtClean="0"/>
              <a:t> </a:t>
            </a:r>
            <a:r>
              <a:rPr lang="de-DE" sz="3200" dirty="0"/>
              <a:t>Licht ist.“</a:t>
            </a:r>
          </a:p>
        </p:txBody>
      </p:sp>
      <p:sp>
        <p:nvSpPr>
          <p:cNvPr id="5" name="Rechteck 4"/>
          <p:cNvSpPr/>
          <p:nvPr/>
        </p:nvSpPr>
        <p:spPr>
          <a:xfrm>
            <a:off x="1259632" y="764704"/>
            <a:ext cx="634127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32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Danke für die Aufmerksamkeit</a:t>
            </a:r>
            <a:endParaRPr lang="de-DE" sz="3200" dirty="0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840" y="4293096"/>
            <a:ext cx="1379584" cy="1760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hteck 6"/>
          <p:cNvSpPr/>
          <p:nvPr/>
        </p:nvSpPr>
        <p:spPr>
          <a:xfrm>
            <a:off x="569840" y="3789040"/>
            <a:ext cx="172819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600" dirty="0" smtClean="0"/>
              <a:t>Einstein 1917</a:t>
            </a:r>
            <a:endParaRPr lang="de-DE" sz="1600" dirty="0"/>
          </a:p>
        </p:txBody>
      </p:sp>
    </p:spTree>
    <p:extLst>
      <p:ext uri="{BB962C8B-B14F-4D97-AF65-F5344CB8AC3E}">
        <p14:creationId xmlns:p14="http://schemas.microsoft.com/office/powerpoint/2010/main" val="2921538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7" y="224644"/>
            <a:ext cx="3066147" cy="2376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573015"/>
            <a:ext cx="2893004" cy="2148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3573014"/>
            <a:ext cx="2834391" cy="2148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hteck 3"/>
          <p:cNvSpPr/>
          <p:nvPr/>
        </p:nvSpPr>
        <p:spPr>
          <a:xfrm>
            <a:off x="244620" y="2996952"/>
            <a:ext cx="32239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b="1" dirty="0" smtClean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Abgeschwächtes Laserlicht</a:t>
            </a:r>
            <a:endParaRPr lang="de-DE" dirty="0"/>
          </a:p>
        </p:txBody>
      </p:sp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3893" y="3584604"/>
            <a:ext cx="2836831" cy="2148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75897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881" y="1393296"/>
            <a:ext cx="3668268" cy="2952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hteck 4"/>
          <p:cNvSpPr/>
          <p:nvPr/>
        </p:nvSpPr>
        <p:spPr>
          <a:xfrm>
            <a:off x="32547" y="908720"/>
            <a:ext cx="41729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b="1" dirty="0" smtClean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Abgeschwächtes Thermisches Licht</a:t>
            </a:r>
            <a:endParaRPr lang="de-DE" dirty="0"/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7376" y="1393296"/>
            <a:ext cx="3897072" cy="2952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hteck 6"/>
          <p:cNvSpPr/>
          <p:nvPr/>
        </p:nvSpPr>
        <p:spPr>
          <a:xfrm>
            <a:off x="5530458" y="908720"/>
            <a:ext cx="25699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b="1" dirty="0" smtClean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Einzelphotonenquelle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55461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sz="quarter" idx="13"/>
          </p:nvPr>
        </p:nvSpPr>
        <p:spPr>
          <a:xfrm>
            <a:off x="323528" y="404664"/>
            <a:ext cx="6400800" cy="720080"/>
          </a:xfrm>
        </p:spPr>
        <p:txBody>
          <a:bodyPr>
            <a:normAutofit fontScale="92500" lnSpcReduction="20000"/>
          </a:bodyPr>
          <a:lstStyle/>
          <a:p>
            <a:pPr marL="45720" indent="0">
              <a:buNone/>
            </a:pPr>
            <a:r>
              <a:rPr lang="de-DE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Erzeugung von Photonenpaaren</a:t>
            </a:r>
          </a:p>
          <a:p>
            <a:pPr marL="45720" indent="0">
              <a:buNone/>
            </a:pPr>
            <a:r>
              <a:rPr lang="de-DE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Spontane Parametrische Fluoreszenz</a:t>
            </a:r>
            <a:endParaRPr lang="de-DE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1484784"/>
            <a:ext cx="5869931" cy="100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feld 3"/>
          <p:cNvSpPr txBox="1"/>
          <p:nvPr/>
        </p:nvSpPr>
        <p:spPr>
          <a:xfrm>
            <a:off x="251519" y="2668270"/>
            <a:ext cx="20361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Energieerhaltung:</a:t>
            </a:r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feld 4"/>
              <p:cNvSpPr txBox="1"/>
              <p:nvPr/>
            </p:nvSpPr>
            <p:spPr>
              <a:xfrm>
                <a:off x="2264963" y="2668270"/>
                <a:ext cx="143385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de-DE" i="1" smtClean="0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/>
                            <a:ea typeface="Cambria Math"/>
                          </a:rPr>
                          <m:t>𝜔</m:t>
                        </m:r>
                      </m:e>
                      <m:sub>
                        <m:r>
                          <a:rPr lang="de-DE" b="0" i="1" smtClean="0">
                            <a:latin typeface="Cambria Math"/>
                            <a:ea typeface="Cambria Math"/>
                          </a:rPr>
                          <m:t>𝑃</m:t>
                        </m:r>
                      </m:sub>
                    </m:sSub>
                  </m:oMath>
                </a14:m>
                <a:r>
                  <a:rPr lang="de-DE" dirty="0" smtClean="0"/>
                  <a:t>=</a:t>
                </a:r>
                <a:r>
                  <a:rPr lang="de-DE" dirty="0">
                    <a:ea typeface="Cambria Math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/>
                            <a:ea typeface="Cambria Math"/>
                          </a:rPr>
                          <m:t>𝜔</m:t>
                        </m:r>
                      </m:e>
                      <m:sub>
                        <m:r>
                          <a:rPr lang="de-DE" b="0" i="1" smtClean="0">
                            <a:latin typeface="Cambria Math"/>
                            <a:ea typeface="Cambria Math"/>
                          </a:rPr>
                          <m:t>𝑠</m:t>
                        </m:r>
                        <m:r>
                          <a:rPr lang="de-DE" b="0" i="1" smtClean="0">
                            <a:latin typeface="Cambria Math"/>
                            <a:ea typeface="Cambria Math"/>
                          </a:rPr>
                          <m:t> </m:t>
                        </m:r>
                      </m:sub>
                    </m:sSub>
                  </m:oMath>
                </a14:m>
                <a:r>
                  <a:rPr lang="de-DE" dirty="0" smtClean="0"/>
                  <a:t>+</a:t>
                </a:r>
                <a:r>
                  <a:rPr lang="de-DE" dirty="0">
                    <a:ea typeface="Cambria Math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/>
                            <a:ea typeface="Cambria Math"/>
                          </a:rPr>
                          <m:t>𝜔</m:t>
                        </m:r>
                      </m:e>
                      <m:sub>
                        <m:r>
                          <a:rPr lang="de-DE" b="0" i="1" smtClean="0">
                            <a:latin typeface="Cambria Math"/>
                            <a:ea typeface="Cambria Math"/>
                          </a:rPr>
                          <m:t>𝑖</m:t>
                        </m:r>
                      </m:sub>
                    </m:sSub>
                  </m:oMath>
                </a14:m>
                <a:endParaRPr lang="de-DE" dirty="0"/>
              </a:p>
            </p:txBody>
          </p:sp>
        </mc:Choice>
        <mc:Fallback xmlns="">
          <p:sp>
            <p:nvSpPr>
              <p:cNvPr id="5" name="Textfeld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64963" y="2668270"/>
                <a:ext cx="1433854" cy="369332"/>
              </a:xfrm>
              <a:prstGeom prst="rect">
                <a:avLst/>
              </a:prstGeom>
              <a:blipFill rotWithShape="1">
                <a:blip r:embed="rId3"/>
                <a:stretch>
                  <a:fillRect t="-10000" b="-25000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feld 6"/>
              <p:cNvSpPr txBox="1"/>
              <p:nvPr/>
            </p:nvSpPr>
            <p:spPr>
              <a:xfrm>
                <a:off x="3892364" y="2668270"/>
                <a:ext cx="143513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de-DE" i="1" smtClean="0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/>
                            <a:ea typeface="Cambria Math"/>
                          </a:rPr>
                          <m:t>2 </m:t>
                        </m:r>
                        <m:r>
                          <a:rPr lang="de-DE" i="1" smtClean="0">
                            <a:latin typeface="Cambria Math"/>
                            <a:ea typeface="Cambria Math"/>
                          </a:rPr>
                          <m:t>𝜆</m:t>
                        </m:r>
                      </m:e>
                      <m:sub>
                        <m:r>
                          <a:rPr lang="de-DE" b="0" i="1" smtClean="0">
                            <a:latin typeface="Cambria Math"/>
                            <a:ea typeface="Cambria Math"/>
                          </a:rPr>
                          <m:t>𝑃</m:t>
                        </m:r>
                      </m:sub>
                    </m:sSub>
                  </m:oMath>
                </a14:m>
                <a:r>
                  <a:rPr lang="de-DE" dirty="0" smtClean="0"/>
                  <a:t>=</a:t>
                </a:r>
                <a:r>
                  <a:rPr lang="de-DE" dirty="0">
                    <a:ea typeface="Cambria Math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bPr>
                      <m:e>
                        <m:r>
                          <a:rPr lang="de-DE" i="1" smtClean="0">
                            <a:latin typeface="Cambria Math"/>
                            <a:ea typeface="Cambria Math"/>
                          </a:rPr>
                          <m:t>𝜆</m:t>
                        </m:r>
                      </m:e>
                      <m:sub>
                        <m:r>
                          <a:rPr lang="de-DE" b="0" i="1" smtClean="0">
                            <a:latin typeface="Cambria Math"/>
                            <a:ea typeface="Cambria Math"/>
                          </a:rPr>
                          <m:t>𝑠</m:t>
                        </m:r>
                        <m:r>
                          <a:rPr lang="de-DE" b="0" i="1" smtClean="0">
                            <a:latin typeface="Cambria Math"/>
                            <a:ea typeface="Cambria Math"/>
                          </a:rPr>
                          <m:t> </m:t>
                        </m:r>
                      </m:sub>
                    </m:sSub>
                  </m:oMath>
                </a14:m>
                <a:r>
                  <a:rPr lang="de-DE" dirty="0" smtClean="0"/>
                  <a:t>=</a:t>
                </a:r>
                <a:r>
                  <a:rPr lang="de-DE" dirty="0">
                    <a:ea typeface="Cambria Math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bPr>
                      <m:e>
                        <m:r>
                          <a:rPr lang="de-DE" i="1" smtClean="0">
                            <a:latin typeface="Cambria Math"/>
                            <a:ea typeface="Cambria Math"/>
                          </a:rPr>
                          <m:t>𝜆</m:t>
                        </m:r>
                      </m:e>
                      <m:sub>
                        <m:r>
                          <a:rPr lang="de-DE" b="0" i="1" smtClean="0">
                            <a:latin typeface="Cambria Math"/>
                            <a:ea typeface="Cambria Math"/>
                          </a:rPr>
                          <m:t>𝑖</m:t>
                        </m:r>
                      </m:sub>
                    </m:sSub>
                  </m:oMath>
                </a14:m>
                <a:endParaRPr lang="de-DE" dirty="0"/>
              </a:p>
            </p:txBody>
          </p:sp>
        </mc:Choice>
        <mc:Fallback xmlns="">
          <p:sp>
            <p:nvSpPr>
              <p:cNvPr id="7" name="Textfeld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92364" y="2668270"/>
                <a:ext cx="1435136" cy="369332"/>
              </a:xfrm>
              <a:prstGeom prst="rect">
                <a:avLst/>
              </a:prstGeom>
              <a:blipFill rotWithShape="1">
                <a:blip r:embed="rId4"/>
                <a:stretch>
                  <a:fillRect t="-10000" b="-25000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226590"/>
            <a:ext cx="1562687" cy="22663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hteck 5"/>
              <p:cNvSpPr/>
              <p:nvPr/>
            </p:nvSpPr>
            <p:spPr>
              <a:xfrm>
                <a:off x="1403648" y="1619508"/>
                <a:ext cx="87043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/>
                            <a:ea typeface="Cambria Math"/>
                          </a:rPr>
                          <m:t>𝜔</m:t>
                        </m:r>
                      </m:e>
                      <m:sub>
                        <m:r>
                          <a:rPr lang="de-DE" i="1">
                            <a:latin typeface="Cambria Math"/>
                            <a:ea typeface="Cambria Math"/>
                          </a:rPr>
                          <m:t>𝑃</m:t>
                        </m:r>
                      </m:sub>
                    </m:sSub>
                  </m:oMath>
                </a14:m>
                <a:r>
                  <a:rPr lang="de-DE" dirty="0" smtClean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/>
                            <a:ea typeface="Cambria Math"/>
                          </a:rPr>
                          <m:t>𝜆</m:t>
                        </m:r>
                      </m:e>
                      <m:sub>
                        <m:r>
                          <a:rPr lang="de-DE" i="1">
                            <a:latin typeface="Cambria Math"/>
                            <a:ea typeface="Cambria Math"/>
                          </a:rPr>
                          <m:t>𝑃</m:t>
                        </m:r>
                      </m:sub>
                    </m:sSub>
                  </m:oMath>
                </a14:m>
                <a:endParaRPr lang="de-DE" dirty="0"/>
              </a:p>
            </p:txBody>
          </p:sp>
        </mc:Choice>
        <mc:Fallback xmlns="">
          <p:sp>
            <p:nvSpPr>
              <p:cNvPr id="6" name="Rechteck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03648" y="1619508"/>
                <a:ext cx="870431" cy="369332"/>
              </a:xfrm>
              <a:prstGeom prst="rect">
                <a:avLst/>
              </a:prstGeom>
              <a:blipFill rotWithShape="1">
                <a:blip r:embed="rId6"/>
                <a:stretch>
                  <a:fillRect t="-10000" b="-25000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hteck 9"/>
              <p:cNvSpPr/>
              <p:nvPr/>
            </p:nvSpPr>
            <p:spPr>
              <a:xfrm>
                <a:off x="3090238" y="1477628"/>
                <a:ext cx="83369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de-DE" i="1" smtClean="0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/>
                            <a:ea typeface="Cambria Math"/>
                          </a:rPr>
                          <m:t>𝜔</m:t>
                        </m:r>
                      </m:e>
                      <m:sub>
                        <m:r>
                          <a:rPr lang="de-DE" b="0" i="1" smtClean="0">
                            <a:latin typeface="Cambria Math"/>
                            <a:ea typeface="Cambria Math"/>
                          </a:rPr>
                          <m:t>𝑠</m:t>
                        </m:r>
                      </m:sub>
                    </m:sSub>
                  </m:oMath>
                </a14:m>
                <a:r>
                  <a:rPr lang="de-DE" dirty="0" smtClean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/>
                            <a:ea typeface="Cambria Math"/>
                          </a:rPr>
                          <m:t>𝜆</m:t>
                        </m:r>
                      </m:e>
                      <m:sub>
                        <m:r>
                          <a:rPr lang="de-DE" b="0" i="1" smtClean="0">
                            <a:latin typeface="Cambria Math"/>
                            <a:ea typeface="Cambria Math"/>
                          </a:rPr>
                          <m:t>𝑠</m:t>
                        </m:r>
                      </m:sub>
                    </m:sSub>
                  </m:oMath>
                </a14:m>
                <a:endParaRPr lang="de-DE" dirty="0"/>
              </a:p>
            </p:txBody>
          </p:sp>
        </mc:Choice>
        <mc:Fallback xmlns="">
          <p:sp>
            <p:nvSpPr>
              <p:cNvPr id="10" name="Rechteck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90238" y="1477628"/>
                <a:ext cx="833690" cy="369332"/>
              </a:xfrm>
              <a:prstGeom prst="rect">
                <a:avLst/>
              </a:prstGeom>
              <a:blipFill rotWithShape="1">
                <a:blip r:embed="rId7"/>
                <a:stretch>
                  <a:fillRect t="-9836" b="-22951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hteck 10"/>
              <p:cNvSpPr/>
              <p:nvPr/>
            </p:nvSpPr>
            <p:spPr>
              <a:xfrm>
                <a:off x="3031787" y="2123564"/>
                <a:ext cx="774764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de-DE" i="1" smtClean="0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/>
                            <a:ea typeface="Cambria Math"/>
                          </a:rPr>
                          <m:t>𝜔</m:t>
                        </m:r>
                      </m:e>
                      <m:sub>
                        <m:r>
                          <a:rPr lang="de-DE" b="0" i="1" smtClean="0">
                            <a:latin typeface="Cambria Math"/>
                            <a:ea typeface="Cambria Math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de-DE" dirty="0" smtClean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/>
                            <a:ea typeface="Cambria Math"/>
                          </a:rPr>
                          <m:t>𝜆</m:t>
                        </m:r>
                      </m:e>
                      <m:sub>
                        <m:r>
                          <a:rPr lang="de-DE" b="0" i="1" smtClean="0">
                            <a:latin typeface="Cambria Math"/>
                            <a:ea typeface="Cambria Math"/>
                          </a:rPr>
                          <m:t>𝑖</m:t>
                        </m:r>
                      </m:sub>
                    </m:sSub>
                  </m:oMath>
                </a14:m>
                <a:endParaRPr lang="de-DE" dirty="0"/>
              </a:p>
            </p:txBody>
          </p:sp>
        </mc:Choice>
        <mc:Fallback xmlns="">
          <p:sp>
            <p:nvSpPr>
              <p:cNvPr id="11" name="Rechteck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31787" y="2123564"/>
                <a:ext cx="774764" cy="369332"/>
              </a:xfrm>
              <a:prstGeom prst="rect">
                <a:avLst/>
              </a:prstGeom>
              <a:blipFill rotWithShape="1">
                <a:blip r:embed="rId8"/>
                <a:stretch>
                  <a:fillRect t="-9836" b="-22951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feld 12"/>
          <p:cNvSpPr txBox="1"/>
          <p:nvPr/>
        </p:nvSpPr>
        <p:spPr>
          <a:xfrm>
            <a:off x="250520" y="3367102"/>
            <a:ext cx="18902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Impulserhaltung:</a:t>
            </a:r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feld 13"/>
              <p:cNvSpPr txBox="1"/>
              <p:nvPr/>
            </p:nvSpPr>
            <p:spPr>
              <a:xfrm>
                <a:off x="2274050" y="3358679"/>
                <a:ext cx="1100109" cy="41030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de-DE" i="1" smtClean="0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de-DE" i="1" smtClean="0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accPr>
                          <m:e>
                            <m:r>
                              <a:rPr lang="de-DE" i="1">
                                <a:latin typeface="Cambria Math"/>
                                <a:ea typeface="Cambria Math"/>
                              </a:rPr>
                              <m:t>𝑘</m:t>
                            </m:r>
                          </m:e>
                        </m:acc>
                      </m:e>
                      <m:sub>
                        <m:r>
                          <a:rPr lang="de-DE" b="0" i="1" smtClean="0">
                            <a:latin typeface="Cambria Math"/>
                            <a:ea typeface="Cambria Math"/>
                          </a:rPr>
                          <m:t>𝑃</m:t>
                        </m:r>
                      </m:sub>
                    </m:sSub>
                  </m:oMath>
                </a14:m>
                <a:r>
                  <a:rPr lang="de-DE" dirty="0" smtClean="0"/>
                  <a:t>=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accPr>
                          <m:e>
                            <m:r>
                              <a:rPr lang="de-DE" i="1">
                                <a:latin typeface="Cambria Math"/>
                                <a:ea typeface="Cambria Math"/>
                              </a:rPr>
                              <m:t>𝑘</m:t>
                            </m:r>
                          </m:e>
                        </m:acc>
                      </m:e>
                      <m:sub>
                        <m:r>
                          <a:rPr lang="de-DE" b="0" i="1" smtClean="0">
                            <a:latin typeface="Cambria Math"/>
                            <a:ea typeface="Cambria Math"/>
                          </a:rPr>
                          <m:t>𝑠</m:t>
                        </m:r>
                      </m:sub>
                    </m:sSub>
                  </m:oMath>
                </a14:m>
                <a:r>
                  <a:rPr lang="de-DE" dirty="0" smtClean="0"/>
                  <a:t>+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accPr>
                          <m:e>
                            <m:r>
                              <a:rPr lang="de-DE" i="1">
                                <a:latin typeface="Cambria Math"/>
                                <a:ea typeface="Cambria Math"/>
                              </a:rPr>
                              <m:t>𝑘</m:t>
                            </m:r>
                          </m:e>
                        </m:acc>
                      </m:e>
                      <m:sub>
                        <m:r>
                          <a:rPr lang="de-DE" b="0" i="1" smtClean="0">
                            <a:latin typeface="Cambria Math"/>
                            <a:ea typeface="Cambria Math"/>
                          </a:rPr>
                          <m:t>𝑖</m:t>
                        </m:r>
                      </m:sub>
                    </m:sSub>
                  </m:oMath>
                </a14:m>
                <a:endParaRPr lang="de-DE" dirty="0"/>
              </a:p>
            </p:txBody>
          </p:sp>
        </mc:Choice>
        <mc:Fallback xmlns="">
          <p:sp>
            <p:nvSpPr>
              <p:cNvPr id="14" name="Textfeld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74050" y="3358679"/>
                <a:ext cx="1100109" cy="410305"/>
              </a:xfrm>
              <a:prstGeom prst="rect">
                <a:avLst/>
              </a:prstGeom>
              <a:blipFill rotWithShape="1">
                <a:blip r:embed="rId9"/>
                <a:stretch>
                  <a:fillRect b="-22388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8" name="Gruppieren 17"/>
          <p:cNvGrpSpPr/>
          <p:nvPr/>
        </p:nvGrpSpPr>
        <p:grpSpPr>
          <a:xfrm>
            <a:off x="5652120" y="3429000"/>
            <a:ext cx="2599012" cy="1336635"/>
            <a:chOff x="5652120" y="3429000"/>
            <a:chExt cx="2599012" cy="1336635"/>
          </a:xfrm>
        </p:grpSpPr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52120" y="3429000"/>
              <a:ext cx="2599012" cy="13366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Rechteck 7"/>
            <p:cNvSpPr/>
            <p:nvPr/>
          </p:nvSpPr>
          <p:spPr>
            <a:xfrm>
              <a:off x="6804248" y="4169325"/>
              <a:ext cx="349295" cy="33979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" name="Rechteck 15"/>
            <p:cNvSpPr/>
            <p:nvPr/>
          </p:nvSpPr>
          <p:spPr>
            <a:xfrm>
              <a:off x="6022905" y="4428234"/>
              <a:ext cx="349295" cy="24190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7" name="Rechteck 16"/>
            <p:cNvSpPr/>
            <p:nvPr/>
          </p:nvSpPr>
          <p:spPr>
            <a:xfrm>
              <a:off x="6009535" y="3563831"/>
              <a:ext cx="349295" cy="24190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Rechteck 8"/>
                <p:cNvSpPr/>
                <p:nvPr/>
              </p:nvSpPr>
              <p:spPr>
                <a:xfrm>
                  <a:off x="6804248" y="4049454"/>
                  <a:ext cx="502702" cy="41030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i="1" smtClean="0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sSubPr>
                          <m:e>
                            <m:acc>
                              <m:accPr>
                                <m:chr m:val="⃗"/>
                                <m:ctrlPr>
                                  <a:rPr lang="de-DE" i="1">
                                    <a:latin typeface="Cambria Math" panose="02040503050406030204" pitchFamily="18" charset="0"/>
                                    <a:ea typeface="Cambria Math"/>
                                  </a:rPr>
                                </m:ctrlPr>
                              </m:accPr>
                              <m:e>
                                <m:r>
                                  <a:rPr lang="de-DE" i="1">
                                    <a:latin typeface="Cambria Math"/>
                                    <a:ea typeface="Cambria Math"/>
                                  </a:rPr>
                                  <m:t>𝑘</m:t>
                                </m:r>
                              </m:e>
                            </m:acc>
                          </m:e>
                          <m:sub>
                            <m:r>
                              <a:rPr lang="de-DE" b="0" i="1" smtClean="0">
                                <a:latin typeface="Cambria Math"/>
                                <a:ea typeface="Cambria Math"/>
                              </a:rPr>
                              <m:t>𝑃</m:t>
                            </m:r>
                          </m:sub>
                        </m:sSub>
                      </m:oMath>
                    </m:oMathPara>
                  </a14:m>
                  <a:endParaRPr lang="de-DE" dirty="0"/>
                </a:p>
              </p:txBody>
            </p:sp>
          </mc:Choice>
          <mc:Fallback xmlns="">
            <p:sp>
              <p:nvSpPr>
                <p:cNvPr id="9" name="Rechteck 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04248" y="4049454"/>
                  <a:ext cx="502702" cy="410305"/>
                </a:xfrm>
                <a:prstGeom prst="rect">
                  <a:avLst/>
                </a:prstGeom>
                <a:blipFill rotWithShape="1"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Rechteck 11"/>
                <p:cNvSpPr/>
                <p:nvPr/>
              </p:nvSpPr>
              <p:spPr>
                <a:xfrm>
                  <a:off x="5918352" y="3479630"/>
                  <a:ext cx="475002" cy="41030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sSubPr>
                          <m:e>
                            <m:acc>
                              <m:accPr>
                                <m:chr m:val="⃗"/>
                                <m:ctrlPr>
                                  <a:rPr lang="de-DE" i="1">
                                    <a:latin typeface="Cambria Math" panose="02040503050406030204" pitchFamily="18" charset="0"/>
                                    <a:ea typeface="Cambria Math"/>
                                  </a:rPr>
                                </m:ctrlPr>
                              </m:accPr>
                              <m:e>
                                <m:r>
                                  <a:rPr lang="de-DE" i="1">
                                    <a:latin typeface="Cambria Math"/>
                                    <a:ea typeface="Cambria Math"/>
                                  </a:rPr>
                                  <m:t>𝑘</m:t>
                                </m:r>
                              </m:e>
                            </m:acc>
                          </m:e>
                          <m:sub>
                            <m:r>
                              <a:rPr lang="de-DE" i="1">
                                <a:latin typeface="Cambria Math"/>
                                <a:ea typeface="Cambria Math"/>
                              </a:rPr>
                              <m:t>𝑠</m:t>
                            </m:r>
                          </m:sub>
                        </m:sSub>
                      </m:oMath>
                    </m:oMathPara>
                  </a14:m>
                  <a:endParaRPr lang="de-DE" dirty="0"/>
                </a:p>
              </p:txBody>
            </p:sp>
          </mc:Choice>
          <mc:Fallback xmlns="">
            <p:sp>
              <p:nvSpPr>
                <p:cNvPr id="12" name="Rechteck 11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18352" y="3479630"/>
                  <a:ext cx="475002" cy="410305"/>
                </a:xfrm>
                <a:prstGeom prst="rect">
                  <a:avLst/>
                </a:prstGeom>
                <a:blipFill rotWithShape="1"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Rechteck 14"/>
                <p:cNvSpPr/>
                <p:nvPr/>
              </p:nvSpPr>
              <p:spPr>
                <a:xfrm>
                  <a:off x="5922844" y="4271898"/>
                  <a:ext cx="454868" cy="41030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i="1" smtClean="0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sSubPr>
                          <m:e>
                            <m:acc>
                              <m:accPr>
                                <m:chr m:val="⃗"/>
                                <m:ctrlPr>
                                  <a:rPr lang="de-DE" i="1">
                                    <a:latin typeface="Cambria Math" panose="02040503050406030204" pitchFamily="18" charset="0"/>
                                    <a:ea typeface="Cambria Math"/>
                                  </a:rPr>
                                </m:ctrlPr>
                              </m:accPr>
                              <m:e>
                                <m:r>
                                  <a:rPr lang="de-DE" i="1">
                                    <a:latin typeface="Cambria Math"/>
                                    <a:ea typeface="Cambria Math"/>
                                  </a:rPr>
                                  <m:t>𝑘</m:t>
                                </m:r>
                              </m:e>
                            </m:acc>
                          </m:e>
                          <m:sub>
                            <m:r>
                              <a:rPr lang="de-DE" b="0" i="1" smtClean="0">
                                <a:latin typeface="Cambria Math"/>
                                <a:ea typeface="Cambria Math"/>
                              </a:rPr>
                              <m:t>𝑖</m:t>
                            </m:r>
                          </m:sub>
                        </m:sSub>
                      </m:oMath>
                    </m:oMathPara>
                  </a14:m>
                  <a:endParaRPr lang="de-DE" dirty="0"/>
                </a:p>
              </p:txBody>
            </p:sp>
          </mc:Choice>
          <mc:Fallback xmlns="">
            <p:sp>
              <p:nvSpPr>
                <p:cNvPr id="15" name="Rechteck 1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22844" y="4271898"/>
                  <a:ext cx="454868" cy="410305"/>
                </a:xfrm>
                <a:prstGeom prst="rect">
                  <a:avLst/>
                </a:prstGeom>
                <a:blipFill rotWithShape="1">
                  <a:blip r:embed="rId13"/>
                  <a:stretch>
                    <a:fillRect b="-2985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40" name="Textfeld 39"/>
          <p:cNvSpPr txBox="1"/>
          <p:nvPr/>
        </p:nvSpPr>
        <p:spPr>
          <a:xfrm>
            <a:off x="464592" y="4153884"/>
            <a:ext cx="37497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Nur f</a:t>
            </a:r>
            <a:r>
              <a:rPr lang="de-DE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ür anisotrope </a:t>
            </a:r>
            <a:r>
              <a:rPr lang="de-DE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Kristalle mit </a:t>
            </a:r>
            <a:br>
              <a:rPr lang="de-DE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de-DE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normaler </a:t>
            </a:r>
            <a:r>
              <a:rPr lang="de-DE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Dispersion </a:t>
            </a:r>
            <a:r>
              <a:rPr lang="de-DE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erfüllbar</a:t>
            </a:r>
            <a:endParaRPr lang="de-DE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Rechteck 40"/>
          <p:cNvSpPr/>
          <p:nvPr/>
        </p:nvSpPr>
        <p:spPr>
          <a:xfrm>
            <a:off x="6549852" y="2529770"/>
            <a:ext cx="121539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(Bronner 2010)</a:t>
            </a:r>
            <a:endParaRPr lang="de-DE" sz="1200" dirty="0"/>
          </a:p>
        </p:txBody>
      </p:sp>
      <p:sp>
        <p:nvSpPr>
          <p:cNvPr id="42" name="Rechteck 41"/>
          <p:cNvSpPr/>
          <p:nvPr/>
        </p:nvSpPr>
        <p:spPr>
          <a:xfrm>
            <a:off x="6447900" y="4840001"/>
            <a:ext cx="121539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(Bronner 2010)</a:t>
            </a:r>
            <a:endParaRPr lang="de-DE" sz="1200" dirty="0"/>
          </a:p>
        </p:txBody>
      </p:sp>
    </p:spTree>
    <p:extLst>
      <p:ext uri="{BB962C8B-B14F-4D97-AF65-F5344CB8AC3E}">
        <p14:creationId xmlns:p14="http://schemas.microsoft.com/office/powerpoint/2010/main" val="42779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/>
        </p:nvSpPr>
        <p:spPr>
          <a:xfrm>
            <a:off x="323528" y="260648"/>
            <a:ext cx="57606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" indent="0">
              <a:buNone/>
            </a:pPr>
            <a:r>
              <a:rPr lang="de-DE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Verwendung eines doppelbrechenden Kristalls</a:t>
            </a:r>
            <a:endParaRPr lang="de-DE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" indent="0">
              <a:buNone/>
            </a:pPr>
            <a:r>
              <a:rPr lang="de-DE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(Beta-Bariumborat)</a:t>
            </a:r>
            <a:endParaRPr lang="de-DE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379279"/>
            <a:ext cx="4483242" cy="25113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hteck 6"/>
          <p:cNvSpPr/>
          <p:nvPr/>
        </p:nvSpPr>
        <p:spPr>
          <a:xfrm>
            <a:off x="1102132" y="4221088"/>
            <a:ext cx="718117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Impulse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rha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ltung durch geeignete 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Wahl des 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Winkels zwischen optischer </a:t>
            </a:r>
            <a:r>
              <a:rPr lang="de-D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Achseund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Pumpstrahl möglich.</a:t>
            </a:r>
            <a:endParaRPr lang="de-DE" dirty="0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368168"/>
            <a:ext cx="3063230" cy="206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hteck 11"/>
          <p:cNvSpPr/>
          <p:nvPr/>
        </p:nvSpPr>
        <p:spPr>
          <a:xfrm>
            <a:off x="6084168" y="3548044"/>
            <a:ext cx="121539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(Bronner 2010)</a:t>
            </a:r>
            <a:endParaRPr lang="de-DE" sz="1200" dirty="0"/>
          </a:p>
        </p:txBody>
      </p:sp>
      <p:sp>
        <p:nvSpPr>
          <p:cNvPr id="2" name="Textfeld 1"/>
          <p:cNvSpPr txBox="1"/>
          <p:nvPr/>
        </p:nvSpPr>
        <p:spPr>
          <a:xfrm>
            <a:off x="823517" y="5197842"/>
            <a:ext cx="7738400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de-DE" dirty="0" smtClean="0">
                <a:sym typeface="Wingdings" panose="05000000000000000000" pitchFamily="2" charset="2"/>
              </a:rPr>
              <a:t> Beide IR- Photonen haben die halbe Energie des blauen Pumpquants!</a:t>
            </a:r>
            <a:endParaRPr lang="de-DE" dirty="0"/>
          </a:p>
        </p:txBody>
      </p:sp>
      <p:sp>
        <p:nvSpPr>
          <p:cNvPr id="3" name="Textfeld 2"/>
          <p:cNvSpPr txBox="1"/>
          <p:nvPr/>
        </p:nvSpPr>
        <p:spPr>
          <a:xfrm>
            <a:off x="683568" y="5851430"/>
            <a:ext cx="74927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i="1" dirty="0" smtClean="0">
                <a:solidFill>
                  <a:srgbClr val="FF0000"/>
                </a:solidFill>
              </a:rPr>
              <a:t>Aber: endliche Winkelbegrenzung der Lichtfasern geben Energie- und</a:t>
            </a:r>
          </a:p>
          <a:p>
            <a:r>
              <a:rPr lang="de-DE" i="1" dirty="0" smtClean="0">
                <a:solidFill>
                  <a:srgbClr val="FF0000"/>
                </a:solidFill>
              </a:rPr>
              <a:t>Ortsunschärfe des IR-Photons und damit eine endliche Kohärenzlänge</a:t>
            </a:r>
            <a:r>
              <a:rPr lang="de-DE" dirty="0" smtClean="0"/>
              <a:t>!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12929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8" y="833164"/>
            <a:ext cx="8705911" cy="55517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Gerade Verbindung 4"/>
          <p:cNvCxnSpPr/>
          <p:nvPr/>
        </p:nvCxnSpPr>
        <p:spPr>
          <a:xfrm>
            <a:off x="4211960" y="5121188"/>
            <a:ext cx="2664296" cy="36004"/>
          </a:xfrm>
          <a:prstGeom prst="line">
            <a:avLst/>
          </a:prstGeom>
          <a:ln w="254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Gerade Verbindung 6"/>
          <p:cNvCxnSpPr/>
          <p:nvPr/>
        </p:nvCxnSpPr>
        <p:spPr>
          <a:xfrm>
            <a:off x="5364088" y="2060848"/>
            <a:ext cx="1512168" cy="3096344"/>
          </a:xfrm>
          <a:prstGeom prst="line">
            <a:avLst/>
          </a:prstGeom>
          <a:ln w="254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Gerade Verbindung 10"/>
          <p:cNvCxnSpPr/>
          <p:nvPr/>
        </p:nvCxnSpPr>
        <p:spPr>
          <a:xfrm flipV="1">
            <a:off x="4211960" y="4653136"/>
            <a:ext cx="3816424" cy="216024"/>
          </a:xfrm>
          <a:prstGeom prst="line">
            <a:avLst/>
          </a:prstGeom>
          <a:ln w="254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Gerade Verbindung 12"/>
          <p:cNvCxnSpPr/>
          <p:nvPr/>
        </p:nvCxnSpPr>
        <p:spPr>
          <a:xfrm>
            <a:off x="6876256" y="2636912"/>
            <a:ext cx="1152128" cy="2016224"/>
          </a:xfrm>
          <a:prstGeom prst="line">
            <a:avLst/>
          </a:prstGeom>
          <a:ln w="254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hteck 19"/>
          <p:cNvSpPr/>
          <p:nvPr/>
        </p:nvSpPr>
        <p:spPr>
          <a:xfrm>
            <a:off x="179512" y="124581"/>
            <a:ext cx="72728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32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Aufbau Photonenquelle</a:t>
            </a:r>
            <a:endParaRPr lang="de-DE" sz="3200" dirty="0"/>
          </a:p>
        </p:txBody>
      </p:sp>
    </p:spTree>
    <p:extLst>
      <p:ext uri="{BB962C8B-B14F-4D97-AF65-F5344CB8AC3E}">
        <p14:creationId xmlns:p14="http://schemas.microsoft.com/office/powerpoint/2010/main" val="3722975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/>
        </p:nvSpPr>
        <p:spPr>
          <a:xfrm>
            <a:off x="367890" y="1268760"/>
            <a:ext cx="8358186" cy="35394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32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Angekündigte Einzelphotonenquelle</a:t>
            </a:r>
          </a:p>
          <a:p>
            <a:endParaRPr lang="de-DE" sz="32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32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Ein Photon dient als Trigger (</a:t>
            </a:r>
            <a:r>
              <a:rPr lang="de-DE" sz="32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idler</a:t>
            </a:r>
            <a:r>
              <a:rPr lang="de-DE" sz="32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das</a:t>
            </a:r>
            <a:br>
              <a:rPr lang="de-DE" sz="32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32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andere wird in den Aufbau eingekoppelt.</a:t>
            </a:r>
            <a:br>
              <a:rPr lang="de-DE" sz="32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32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Immer wenn das </a:t>
            </a:r>
            <a:r>
              <a:rPr lang="de-DE" sz="32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Triggerphoton</a:t>
            </a:r>
            <a:r>
              <a:rPr lang="de-DE" sz="32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detektiert </a:t>
            </a:r>
            <a:br>
              <a:rPr lang="de-DE" sz="32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32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wird, befindet sich das Zwillingsphoton</a:t>
            </a:r>
          </a:p>
          <a:p>
            <a:r>
              <a:rPr lang="de-DE" sz="32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 Aufbau.</a:t>
            </a:r>
            <a:endParaRPr lang="de-DE" sz="32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0450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140968"/>
            <a:ext cx="8648700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16632"/>
            <a:ext cx="7192279" cy="2905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10869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339" y="4079546"/>
            <a:ext cx="3643955" cy="2736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hteck 4"/>
          <p:cNvSpPr/>
          <p:nvPr/>
        </p:nvSpPr>
        <p:spPr>
          <a:xfrm>
            <a:off x="1971675" y="112276"/>
            <a:ext cx="582807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32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Detektion von Photonen</a:t>
            </a:r>
            <a:endParaRPr lang="de-DE" sz="3200" dirty="0"/>
          </a:p>
        </p:txBody>
      </p:sp>
      <p:sp>
        <p:nvSpPr>
          <p:cNvPr id="6" name="Rechteck 5"/>
          <p:cNvSpPr/>
          <p:nvPr/>
        </p:nvSpPr>
        <p:spPr>
          <a:xfrm>
            <a:off x="193312" y="841935"/>
            <a:ext cx="525658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Avalanche</a:t>
            </a:r>
            <a:r>
              <a:rPr lang="de-DE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Photodioden</a:t>
            </a:r>
            <a:r>
              <a:rPr lang="de-DE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(Lawinen </a:t>
            </a:r>
            <a:r>
              <a:rPr lang="de-DE" sz="1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Photodioden</a:t>
            </a:r>
            <a:r>
              <a:rPr lang="de-DE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de-DE" sz="1600" dirty="0"/>
          </a:p>
        </p:txBody>
      </p:sp>
      <p:pic>
        <p:nvPicPr>
          <p:cNvPr id="18436" name="Picture 4" descr="File:APD3 German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833" y="1276773"/>
            <a:ext cx="2657822" cy="2716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hteck 10"/>
          <p:cNvSpPr/>
          <p:nvPr/>
        </p:nvSpPr>
        <p:spPr>
          <a:xfrm>
            <a:off x="2873916" y="1752343"/>
            <a:ext cx="3773335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Ein einfallendes Photon kann</a:t>
            </a:r>
            <a:br>
              <a:rPr lang="de-DE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mehrere Mio. Ladungsträger </a:t>
            </a:r>
            <a:br>
              <a:rPr lang="de-DE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erzeugen!</a:t>
            </a:r>
            <a:endParaRPr lang="de-DE" sz="1400" dirty="0"/>
          </a:p>
        </p:txBody>
      </p:sp>
      <p:pic>
        <p:nvPicPr>
          <p:cNvPr id="1843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1492919"/>
            <a:ext cx="1866900" cy="156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8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9245" y="3391639"/>
            <a:ext cx="4681789" cy="2024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9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8951" y="5471416"/>
            <a:ext cx="1533525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0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9360" y="5710557"/>
            <a:ext cx="762000" cy="20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hteck 15"/>
          <p:cNvSpPr/>
          <p:nvPr/>
        </p:nvSpPr>
        <p:spPr>
          <a:xfrm>
            <a:off x="5940152" y="5507555"/>
            <a:ext cx="216024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Koinzidenzfenster: 29ns</a:t>
            </a:r>
            <a:endParaRPr lang="de-DE" sz="1400" dirty="0"/>
          </a:p>
        </p:txBody>
      </p:sp>
    </p:spTree>
    <p:extLst>
      <p:ext uri="{BB962C8B-B14F-4D97-AF65-F5344CB8AC3E}">
        <p14:creationId xmlns:p14="http://schemas.microsoft.com/office/powerpoint/2010/main" val="1832513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lipstream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Slipstream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ipstream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0</TotalTime>
  <Words>254</Words>
  <Application>Microsoft Office PowerPoint</Application>
  <PresentationFormat>Bildschirmpräsentation (4:3)</PresentationFormat>
  <Paragraphs>66</Paragraphs>
  <Slides>16</Slides>
  <Notes>2</Notes>
  <HiddenSlides>0</HiddenSlides>
  <MMClips>2</MMClips>
  <ScaleCrop>false</ScaleCrop>
  <HeadingPairs>
    <vt:vector size="6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16</vt:i4>
      </vt:variant>
    </vt:vector>
  </HeadingPairs>
  <TitlesOfParts>
    <vt:vector size="23" baseType="lpstr">
      <vt:lpstr>Arial</vt:lpstr>
      <vt:lpstr>Calibri</vt:lpstr>
      <vt:lpstr>Cambria Math</vt:lpstr>
      <vt:lpstr>Georgia</vt:lpstr>
      <vt:lpstr>Trebuchet MS</vt:lpstr>
      <vt:lpstr>Wingdings</vt:lpstr>
      <vt:lpstr>Slipstream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Aufbau und Konzeption eines  Single Photon Experiments</dc:title>
  <dc:creator>ad0n</dc:creator>
  <cp:lastModifiedBy>Eisele</cp:lastModifiedBy>
  <cp:revision>92</cp:revision>
  <dcterms:created xsi:type="dcterms:W3CDTF">2014-03-17T13:41:14Z</dcterms:created>
  <dcterms:modified xsi:type="dcterms:W3CDTF">2015-06-04T13:53:55Z</dcterms:modified>
</cp:coreProperties>
</file>